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8"/>
  </p:notesMasterIdLst>
  <p:sldIdLst>
    <p:sldId id="256" r:id="rId2"/>
    <p:sldId id="259" r:id="rId3"/>
    <p:sldId id="260" r:id="rId4"/>
    <p:sldId id="265" r:id="rId5"/>
    <p:sldId id="264" r:id="rId6"/>
    <p:sldId id="262" r:id="rId7"/>
  </p:sldIdLst>
  <p:sldSz cx="24384000" cy="13716000"/>
  <p:notesSz cx="6858000" cy="9144000"/>
  <p:embeddedFontLst>
    <p:embeddedFont>
      <p:font typeface="Helvetica Neue" panose="020B060402020202020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16F7F237-2F49-4D65-837B-56B2EEF89A2F}">
          <p14:sldIdLst>
            <p14:sldId id="256"/>
            <p14:sldId id="259"/>
          </p14:sldIdLst>
        </p14:section>
        <p14:section name="Névtelen szakasz" id="{3575A359-3D2C-4256-B675-C5F400C1D739}">
          <p14:sldIdLst>
            <p14:sldId id="260"/>
            <p14:sldId id="265"/>
            <p14:sldId id="264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0965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3519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6238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9696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36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2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listajelek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2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otó">
  <p:cSld name="Cím és fotó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>
            <a:spLocks noGrp="1"/>
          </p:cNvSpPr>
          <p:nvPr>
            <p:ph type="pic" idx="2"/>
          </p:nvPr>
        </p:nvSpPr>
        <p:spPr>
          <a:xfrm>
            <a:off x="-1155700" y="-1295400"/>
            <a:ext cx="26746199" cy="16018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36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3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ásik cím és fotó ">
  <p:cSld name="Másik cím és fotó 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>
            <a:spLocks noGrp="1"/>
          </p:cNvSpPr>
          <p:nvPr>
            <p:ph type="pic" idx="2"/>
          </p:nvPr>
        </p:nvSpPr>
        <p:spPr>
          <a:xfrm>
            <a:off x="10972800" y="-203200"/>
            <a:ext cx="12144836" cy="141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elsorolásjelek">
  <p:cSld name="Felsorolásjele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, listajelek és fénykép">
  <p:cSld name="Cím, listajelek és fénykép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2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>
            <a:spLocks noGrp="1"/>
          </p:cNvSpPr>
          <p:nvPr>
            <p:ph type="pic" idx="3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">
  <p:cSld name="Szakasz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ldNum" idx="1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>
  <p:cSld name="Csak cím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gállapítás">
  <p:cSld name="Megállapítá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gadhatatlan tény">
  <p:cSld name="Tagadhatatlan tén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body" idx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lvl="0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1pPr>
            <a:lvl2pPr marL="914400" lvl="1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2pPr>
            <a:lvl3pPr marL="1371600" lvl="2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3pPr>
            <a:lvl4pPr marL="1828800" lvl="3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4pPr>
            <a:lvl5pPr marL="2286000" lvl="4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2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dézet">
  <p:cSld name="Idéze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body" idx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36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body" idx="2"/>
          </p:nvPr>
        </p:nvSpPr>
        <p:spPr>
          <a:xfrm>
            <a:off x="1753923" y="4939860"/>
            <a:ext cx="20876153" cy="383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énykép - hármas">
  <p:cSld name="Fénykép - hárma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>
            <a:spLocks noGrp="1"/>
          </p:cNvSpPr>
          <p:nvPr>
            <p:ph type="pic" idx="3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5" name="Google Shape;65;p14"/>
          <p:cNvSpPr>
            <a:spLocks noGrp="1"/>
          </p:cNvSpPr>
          <p:nvPr>
            <p:ph type="pic" idx="4"/>
          </p:nvPr>
        </p:nvSpPr>
        <p:spPr>
          <a:xfrm>
            <a:off x="-139700" y="495300"/>
            <a:ext cx="16611600" cy="1245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énykép">
  <p:cSld name="Fénykép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>
            <a:spLocks noGrp="1"/>
          </p:cNvSpPr>
          <p:nvPr>
            <p:ph type="pic" idx="2"/>
          </p:nvPr>
        </p:nvSpPr>
        <p:spPr>
          <a:xfrm>
            <a:off x="-1333500" y="-5524500"/>
            <a:ext cx="27051001" cy="21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 sz="1800" b="0" i="0" u="none" strike="noStrike" cap="none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>
  <p:cSld name="Üre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03503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ig.uni-mate.hu/szakmai-gyakorlat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17"/>
          <p:cNvGrpSpPr/>
          <p:nvPr/>
        </p:nvGrpSpPr>
        <p:grpSpPr>
          <a:xfrm>
            <a:off x="-29497" y="2044615"/>
            <a:ext cx="18134255" cy="9988689"/>
            <a:chOff x="-29497" y="2044615"/>
            <a:chExt cx="18134255" cy="9988689"/>
          </a:xfrm>
        </p:grpSpPr>
        <p:sp>
          <p:nvSpPr>
            <p:cNvPr id="77" name="Google Shape;77;p17"/>
            <p:cNvSpPr/>
            <p:nvPr/>
          </p:nvSpPr>
          <p:spPr>
            <a:xfrm>
              <a:off x="-29497" y="2044615"/>
              <a:ext cx="11453578" cy="9988688"/>
            </a:xfrm>
            <a:custGeom>
              <a:avLst/>
              <a:gdLst/>
              <a:ahLst/>
              <a:cxnLst/>
              <a:rect l="l" t="t" r="r" b="b"/>
              <a:pathLst>
                <a:path w="23757" h="21600" extrusionOk="0">
                  <a:moveTo>
                    <a:pt x="0" y="0"/>
                  </a:moveTo>
                  <a:lnTo>
                    <a:pt x="21263" y="0"/>
                  </a:lnTo>
                  <a:cubicBezTo>
                    <a:pt x="21485" y="3363"/>
                    <a:pt x="23757" y="7063"/>
                    <a:pt x="23757" y="10812"/>
                  </a:cubicBezTo>
                  <a:cubicBezTo>
                    <a:pt x="23756" y="14554"/>
                    <a:pt x="21484" y="18244"/>
                    <a:pt x="21263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8" name="Google Shape;78;p17"/>
            <p:cNvSpPr/>
            <p:nvPr/>
          </p:nvSpPr>
          <p:spPr>
            <a:xfrm>
              <a:off x="9003666" y="6723760"/>
              <a:ext cx="4145906" cy="5309544"/>
            </a:xfrm>
            <a:custGeom>
              <a:avLst/>
              <a:gdLst/>
              <a:ahLst/>
              <a:cxnLst/>
              <a:rect l="l" t="t" r="r" b="b"/>
              <a:pathLst>
                <a:path w="21978" h="21648" extrusionOk="0">
                  <a:moveTo>
                    <a:pt x="12418" y="45"/>
                  </a:moveTo>
                  <a:lnTo>
                    <a:pt x="0" y="21648"/>
                  </a:lnTo>
                  <a:lnTo>
                    <a:pt x="10222" y="21642"/>
                  </a:lnTo>
                  <a:lnTo>
                    <a:pt x="21978" y="0"/>
                  </a:lnTo>
                  <a:lnTo>
                    <a:pt x="12418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" name="Google Shape;79;p17"/>
            <p:cNvSpPr/>
            <p:nvPr/>
          </p:nvSpPr>
          <p:spPr>
            <a:xfrm flipH="1">
              <a:off x="9377212" y="2044615"/>
              <a:ext cx="3779755" cy="4705653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" name="Google Shape;80;p17"/>
            <p:cNvSpPr/>
            <p:nvPr/>
          </p:nvSpPr>
          <p:spPr>
            <a:xfrm>
              <a:off x="11552197" y="6723759"/>
              <a:ext cx="4074600" cy="530954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" name="Google Shape;81;p17"/>
            <p:cNvSpPr/>
            <p:nvPr/>
          </p:nvSpPr>
          <p:spPr>
            <a:xfrm flipH="1">
              <a:off x="11854443" y="2044615"/>
              <a:ext cx="3779756" cy="4705653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" name="Google Shape;82;p17"/>
            <p:cNvSpPr/>
            <p:nvPr/>
          </p:nvSpPr>
          <p:spPr>
            <a:xfrm>
              <a:off x="14022763" y="6723759"/>
              <a:ext cx="4074600" cy="530954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" name="Google Shape;83;p17"/>
            <p:cNvSpPr/>
            <p:nvPr/>
          </p:nvSpPr>
          <p:spPr>
            <a:xfrm flipH="1">
              <a:off x="14325003" y="2044615"/>
              <a:ext cx="3779755" cy="4705653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84" name="Google Shape;84;p17" descr="MATE_2021_green_Rajztábla 1.jpg"/>
          <p:cNvPicPr preferRelativeResize="0"/>
          <p:nvPr/>
        </p:nvPicPr>
        <p:blipFill rotWithShape="1">
          <a:blip r:embed="rId3">
            <a:alphaModFix/>
          </a:blip>
          <a:srcRect l="15451" t="22853" r="15451" b="22852"/>
          <a:stretch/>
        </p:blipFill>
        <p:spPr>
          <a:xfrm>
            <a:off x="18423041" y="5590579"/>
            <a:ext cx="5067811" cy="253502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1545263" y="3732603"/>
            <a:ext cx="11519928" cy="3734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FF"/>
              </a:buClr>
              <a:buSzPts val="8000"/>
              <a:buFont typeface="Helvetica Neue"/>
              <a:buNone/>
            </a:pPr>
            <a:r>
              <a:rPr lang="hu-HU" sz="8000" b="1" i="0" u="none" strike="noStrike" cap="none" dirty="0">
                <a:solidFill>
                  <a:srgbClr val="FEFD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Tájékoztató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FF"/>
              </a:buClr>
              <a:buSzPts val="8000"/>
              <a:buFont typeface="Helvetica Neue"/>
              <a:buNone/>
            </a:pPr>
            <a:endParaRPr lang="hu-HU" sz="4800" b="1" dirty="0">
              <a:solidFill>
                <a:srgbClr val="FEFDFF"/>
              </a:solidFill>
              <a:latin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FF"/>
              </a:buClr>
              <a:buSzPts val="8000"/>
              <a:buFont typeface="Helvetica Neue"/>
              <a:buNone/>
            </a:pPr>
            <a:r>
              <a:rPr lang="hu-HU" sz="6000" b="1" dirty="0">
                <a:solidFill>
                  <a:srgbClr val="FEFDFF"/>
                </a:solidFill>
                <a:latin typeface="Helvetica Neue"/>
                <a:sym typeface="Helvetica Neue"/>
              </a:rPr>
              <a:t>Pannónia Ösztöndíjprogram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FF"/>
              </a:buClr>
              <a:buSzPts val="8000"/>
              <a:buFont typeface="Helvetica Neue"/>
              <a:buNone/>
            </a:pPr>
            <a:r>
              <a:rPr lang="hu-HU" sz="4800" b="1" dirty="0">
                <a:solidFill>
                  <a:srgbClr val="FEFDFF"/>
                </a:solidFill>
                <a:latin typeface="Helvetica Neue"/>
                <a:sym typeface="Helvetica Neue"/>
              </a:rPr>
              <a:t>Mobilitás elismertetésének folyamata</a:t>
            </a:r>
            <a:endParaRPr sz="4800" dirty="0"/>
          </a:p>
        </p:txBody>
      </p:sp>
      <p:sp>
        <p:nvSpPr>
          <p:cNvPr id="86" name="Google Shape;86;p17"/>
          <p:cNvSpPr txBox="1"/>
          <p:nvPr/>
        </p:nvSpPr>
        <p:spPr>
          <a:xfrm>
            <a:off x="1532378" y="7489531"/>
            <a:ext cx="10659622" cy="1272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FF"/>
              </a:buClr>
              <a:buSzPts val="3800"/>
              <a:buFont typeface="Helvetica Neue"/>
              <a:buNone/>
            </a:pPr>
            <a:endParaRPr lang="hu-HU" sz="3800" b="1" i="0" u="none" strike="noStrike" cap="none" dirty="0">
              <a:solidFill>
                <a:srgbClr val="FEFD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FF"/>
              </a:buClr>
              <a:buSzPts val="3800"/>
              <a:buFont typeface="Helvetica Neue"/>
              <a:buNone/>
            </a:pPr>
            <a:endParaRPr lang="hu-HU" sz="3800" b="1" dirty="0">
              <a:solidFill>
                <a:srgbClr val="FEFD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0"/>
          <p:cNvPicPr preferRelativeResize="0"/>
          <p:nvPr/>
        </p:nvPicPr>
        <p:blipFill rotWithShape="1">
          <a:blip r:embed="rId3">
            <a:alphaModFix/>
          </a:blip>
          <a:srcRect l="22208" t="-1" b="-1281"/>
          <a:stretch/>
        </p:blipFill>
        <p:spPr>
          <a:xfrm>
            <a:off x="-55638" y="-37310"/>
            <a:ext cx="16765662" cy="20708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" name="Google Shape;115;p20"/>
          <p:cNvGrpSpPr/>
          <p:nvPr/>
        </p:nvGrpSpPr>
        <p:grpSpPr>
          <a:xfrm>
            <a:off x="858999" y="2999014"/>
            <a:ext cx="917986" cy="1015470"/>
            <a:chOff x="0" y="0"/>
            <a:chExt cx="917984" cy="1015468"/>
          </a:xfrm>
        </p:grpSpPr>
        <p:sp>
          <p:nvSpPr>
            <p:cNvPr id="116" name="Google Shape;116;p20"/>
            <p:cNvSpPr/>
            <p:nvPr/>
          </p:nvSpPr>
          <p:spPr>
            <a:xfrm>
              <a:off x="0" y="475689"/>
              <a:ext cx="414231" cy="53977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" name="Google Shape;117;p20"/>
            <p:cNvSpPr/>
            <p:nvPr/>
          </p:nvSpPr>
          <p:spPr>
            <a:xfrm flipH="1">
              <a:off x="30726" y="0"/>
              <a:ext cx="384257" cy="47838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" name="Google Shape;118;p20"/>
            <p:cNvSpPr/>
            <p:nvPr/>
          </p:nvSpPr>
          <p:spPr>
            <a:xfrm>
              <a:off x="251839" y="475689"/>
              <a:ext cx="414231" cy="53977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" name="Google Shape;119;p20"/>
            <p:cNvSpPr/>
            <p:nvPr/>
          </p:nvSpPr>
          <p:spPr>
            <a:xfrm flipH="1">
              <a:off x="282565" y="0"/>
              <a:ext cx="384257" cy="47838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" name="Google Shape;120;p20"/>
            <p:cNvSpPr/>
            <p:nvPr/>
          </p:nvSpPr>
          <p:spPr>
            <a:xfrm>
              <a:off x="503001" y="475689"/>
              <a:ext cx="414231" cy="53977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" name="Google Shape;121;p20"/>
            <p:cNvSpPr/>
            <p:nvPr/>
          </p:nvSpPr>
          <p:spPr>
            <a:xfrm flipH="1">
              <a:off x="533727" y="0"/>
              <a:ext cx="384257" cy="47838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3" name="Google Shape;143;p20"/>
          <p:cNvSpPr txBox="1"/>
          <p:nvPr/>
        </p:nvSpPr>
        <p:spPr>
          <a:xfrm>
            <a:off x="971456" y="269874"/>
            <a:ext cx="8651334" cy="1025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FF"/>
              </a:buClr>
              <a:buSzPts val="3200"/>
              <a:buFont typeface="Helvetica Neue"/>
              <a:buNone/>
            </a:pPr>
            <a:r>
              <a:rPr lang="hu-HU" sz="6000" b="1" dirty="0">
                <a:solidFill>
                  <a:srgbClr val="FEFDFF"/>
                </a:solidFill>
                <a:latin typeface="Helvetica Neue"/>
                <a:sym typeface="Helvetica Neue"/>
              </a:rPr>
              <a:t>ELŐKÉSZÍTÉS</a:t>
            </a:r>
            <a:endParaRPr sz="6000" dirty="0"/>
          </a:p>
        </p:txBody>
      </p:sp>
      <p:pic>
        <p:nvPicPr>
          <p:cNvPr id="145" name="Google Shape;145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457222" y="-236164"/>
            <a:ext cx="4122952" cy="2622198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Szövegdoboz 36">
            <a:extLst>
              <a:ext uri="{FF2B5EF4-FFF2-40B4-BE49-F238E27FC236}">
                <a16:creationId xmlns:a16="http://schemas.microsoft.com/office/drawing/2014/main" id="{12F99E90-A2FF-4B63-8495-223FEE917ECF}"/>
              </a:ext>
            </a:extLst>
          </p:cNvPr>
          <p:cNvSpPr txBox="1"/>
          <p:nvPr/>
        </p:nvSpPr>
        <p:spPr>
          <a:xfrm>
            <a:off x="2592243" y="3158340"/>
            <a:ext cx="18189575" cy="9233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endParaRPr lang="hu-HU" sz="5400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hu-HU" sz="5400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1. Külföldi partnerintézmény tantárgyainak és azok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hu-HU" sz="5400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    kreditértékeinek áttekintése</a:t>
            </a:r>
          </a:p>
          <a:p>
            <a:pPr lvl="0">
              <a:buSzPts val="1000"/>
              <a:tabLst>
                <a:tab pos="457200" algn="l"/>
              </a:tabLst>
            </a:pPr>
            <a:endParaRPr lang="hu-HU" sz="5400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  <a:p>
            <a:pPr marL="857250" lvl="0" indent="-8572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hu-HU" sz="5400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hu-HU" sz="5400" dirty="0">
                <a:latin typeface="Helvetica Neue" panose="020B0604020202020204" charset="0"/>
                <a:ea typeface="Times New Roman" panose="02020603050405020304" pitchFamily="18" charset="0"/>
              </a:rPr>
              <a:t>2. Tantárgyi leírások / tematikák összegyűjtése</a:t>
            </a:r>
          </a:p>
          <a:p>
            <a:pPr lvl="0">
              <a:buSzPts val="1000"/>
              <a:tabLst>
                <a:tab pos="457200" algn="l"/>
              </a:tabLst>
            </a:pPr>
            <a:endParaRPr lang="hu-HU" sz="5400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hu-HU" sz="5400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hu-HU" sz="5400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3. Külföldön teljesítendő tantárgylista összeállítása</a:t>
            </a:r>
          </a:p>
          <a:p>
            <a:pPr lvl="0">
              <a:buSzPts val="1000"/>
              <a:tabLst>
                <a:tab pos="457200" algn="l"/>
              </a:tabLst>
            </a:pPr>
            <a:endParaRPr lang="hu-HU" sz="5400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  <a:p>
            <a:pPr marL="857250" lvl="0" indent="-85725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hu-HU" sz="5400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0"/>
          <p:cNvPicPr preferRelativeResize="0"/>
          <p:nvPr/>
        </p:nvPicPr>
        <p:blipFill rotWithShape="1">
          <a:blip r:embed="rId3">
            <a:alphaModFix/>
          </a:blip>
          <a:srcRect l="22208" t="-1" b="-1281"/>
          <a:stretch/>
        </p:blipFill>
        <p:spPr>
          <a:xfrm>
            <a:off x="0" y="0"/>
            <a:ext cx="16765662" cy="20708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" name="Google Shape;115;p20"/>
          <p:cNvGrpSpPr/>
          <p:nvPr/>
        </p:nvGrpSpPr>
        <p:grpSpPr>
          <a:xfrm>
            <a:off x="858999" y="2999014"/>
            <a:ext cx="917986" cy="1015470"/>
            <a:chOff x="0" y="0"/>
            <a:chExt cx="917984" cy="1015468"/>
          </a:xfrm>
        </p:grpSpPr>
        <p:sp>
          <p:nvSpPr>
            <p:cNvPr id="116" name="Google Shape;116;p20"/>
            <p:cNvSpPr/>
            <p:nvPr/>
          </p:nvSpPr>
          <p:spPr>
            <a:xfrm>
              <a:off x="0" y="475689"/>
              <a:ext cx="414231" cy="53977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" name="Google Shape;117;p20"/>
            <p:cNvSpPr/>
            <p:nvPr/>
          </p:nvSpPr>
          <p:spPr>
            <a:xfrm flipH="1">
              <a:off x="30726" y="0"/>
              <a:ext cx="384257" cy="47838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" name="Google Shape;118;p20"/>
            <p:cNvSpPr/>
            <p:nvPr/>
          </p:nvSpPr>
          <p:spPr>
            <a:xfrm>
              <a:off x="251839" y="475689"/>
              <a:ext cx="414231" cy="53977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" name="Google Shape;119;p20"/>
            <p:cNvSpPr/>
            <p:nvPr/>
          </p:nvSpPr>
          <p:spPr>
            <a:xfrm flipH="1">
              <a:off x="282565" y="0"/>
              <a:ext cx="384257" cy="47838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" name="Google Shape;120;p20"/>
            <p:cNvSpPr/>
            <p:nvPr/>
          </p:nvSpPr>
          <p:spPr>
            <a:xfrm>
              <a:off x="503001" y="475689"/>
              <a:ext cx="414231" cy="53977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" name="Google Shape;121;p20"/>
            <p:cNvSpPr/>
            <p:nvPr/>
          </p:nvSpPr>
          <p:spPr>
            <a:xfrm flipH="1">
              <a:off x="533727" y="0"/>
              <a:ext cx="384257" cy="47838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3" name="Google Shape;143;p20"/>
          <p:cNvSpPr txBox="1"/>
          <p:nvPr/>
        </p:nvSpPr>
        <p:spPr>
          <a:xfrm>
            <a:off x="971456" y="362207"/>
            <a:ext cx="13849444" cy="841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FF"/>
              </a:buClr>
              <a:buSzPts val="3200"/>
              <a:buFont typeface="Helvetica Neue"/>
              <a:buNone/>
            </a:pPr>
            <a:r>
              <a:rPr lang="hu-HU" sz="4800" b="1" dirty="0">
                <a:solidFill>
                  <a:srgbClr val="FEFDFF"/>
                </a:solidFill>
                <a:latin typeface="Helvetica Neue"/>
                <a:sym typeface="Helvetica Neue"/>
              </a:rPr>
              <a:t>KÉRELMEK BENYÚJTÁSA A NEPTUN TR-BEN</a:t>
            </a:r>
            <a:endParaRPr sz="4800" dirty="0"/>
          </a:p>
        </p:txBody>
      </p:sp>
      <p:pic>
        <p:nvPicPr>
          <p:cNvPr id="145" name="Google Shape;145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457222" y="-236164"/>
            <a:ext cx="4122952" cy="2622198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Szövegdoboz 36">
            <a:extLst>
              <a:ext uri="{FF2B5EF4-FFF2-40B4-BE49-F238E27FC236}">
                <a16:creationId xmlns:a16="http://schemas.microsoft.com/office/drawing/2014/main" id="{12F99E90-A2FF-4B63-8495-223FEE917ECF}"/>
              </a:ext>
            </a:extLst>
          </p:cNvPr>
          <p:cNvSpPr txBox="1"/>
          <p:nvPr/>
        </p:nvSpPr>
        <p:spPr>
          <a:xfrm>
            <a:off x="2574314" y="2608373"/>
            <a:ext cx="18189575" cy="12276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000"/>
              <a:tabLst>
                <a:tab pos="457200" algn="l"/>
              </a:tabLst>
            </a:pPr>
            <a:r>
              <a:rPr lang="hu-HU" sz="4800" b="1" dirty="0">
                <a:latin typeface="Helvetica Neue" panose="020B0604020202020204" charset="0"/>
                <a:ea typeface="Times New Roman" panose="02020603050405020304" pitchFamily="18" charset="0"/>
              </a:rPr>
              <a:t>Előzetes tantárgybefogadás</a:t>
            </a:r>
          </a:p>
          <a:p>
            <a:pPr>
              <a:buSzPts val="1000"/>
              <a:tabLst>
                <a:tab pos="457200" algn="l"/>
              </a:tabLst>
            </a:pPr>
            <a:endParaRPr lang="hu-HU" sz="4200" b="1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hu-HU" sz="4200" b="1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Tantárgybefogadás esetén - tantárgyanként külön kérelem</a:t>
            </a:r>
          </a:p>
          <a:p>
            <a:pPr>
              <a:buSzPts val="1000"/>
              <a:tabLst>
                <a:tab pos="457200" algn="l"/>
              </a:tabLst>
            </a:pPr>
            <a:endParaRPr lang="hu-HU" sz="1800" b="1" dirty="0">
              <a:latin typeface="Helvetica Neue" panose="020B060402020202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>
              <a:buFont typeface="Courier New" panose="02070309020205020404" pitchFamily="49" charset="0"/>
              <a:buChar char="o"/>
            </a:pPr>
            <a:r>
              <a:rPr lang="hu-HU" sz="4200" b="1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Mintatanterv szerinti tantárgyként: </a:t>
            </a:r>
            <a:r>
              <a:rPr lang="hu-HU" sz="4200" b="0" dirty="0">
                <a:effectLst/>
                <a:latin typeface="Helvetica Neue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Tárgyak/Tárgyhoz kapcsolódó kérvények menüsorban a tantárgy végén lévő „Tovább” gombra kattintva</a:t>
            </a:r>
            <a:endParaRPr lang="hu-HU" sz="4200" b="1" dirty="0">
              <a:effectLst/>
              <a:latin typeface="Helvetica Neue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685800">
              <a:buFont typeface="Courier New" panose="02070309020205020404" pitchFamily="49" charset="0"/>
              <a:buChar char="o"/>
            </a:pPr>
            <a:r>
              <a:rPr lang="hu-HU" sz="4200" b="1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Szabadon választható tantárgyként:</a:t>
            </a:r>
            <a:r>
              <a:rPr lang="hu-HU" sz="42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4200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Ügyintézés</a:t>
            </a:r>
            <a:r>
              <a:rPr lang="hu-HU" sz="4200" b="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/Kérvények</a:t>
            </a:r>
          </a:p>
          <a:p>
            <a:endParaRPr lang="hu-HU" sz="2000" dirty="0">
              <a:effectLst/>
              <a:latin typeface="Helvetica Neue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hu-HU" sz="4200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hu-HU" sz="42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érvényekhez </a:t>
            </a:r>
            <a:r>
              <a:rPr lang="hu-HU" sz="4200" b="1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csatolni kell </a:t>
            </a:r>
          </a:p>
          <a:p>
            <a:pPr marL="685800" lvl="0" indent="-6858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hu-HU" sz="42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 tárgyak tantárgyi tematikáját, leírását;</a:t>
            </a:r>
          </a:p>
          <a:p>
            <a:pPr marL="685800" lvl="0" indent="-6858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hu-HU" sz="4200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igazolást az intézmény értékelési rendszeréről (jegyek megfeleltetéséhez)</a:t>
            </a:r>
            <a:r>
              <a:rPr lang="hu-HU" sz="4200" b="1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hu-HU" sz="2000" b="1" dirty="0">
              <a:latin typeface="Helvetica Neue" panose="020B060402020202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hu-HU" sz="4200" b="1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Benyújtási időszak:</a:t>
            </a:r>
            <a:r>
              <a:rPr lang="hu-HU" sz="4200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 folyamatos</a:t>
            </a:r>
          </a:p>
          <a:p>
            <a:pPr>
              <a:buSzPts val="1000"/>
              <a:tabLst>
                <a:tab pos="457200" algn="l"/>
              </a:tabLst>
            </a:pPr>
            <a:endParaRPr lang="hu-HU" sz="4200" b="1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hu-HU" sz="4200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A </a:t>
            </a:r>
            <a:r>
              <a:rPr lang="hu-HU" sz="4200" b="1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Tanulmányi és Kreditátviteli Bizottság (TKB)</a:t>
            </a:r>
            <a:r>
              <a:rPr lang="hu-HU" sz="4200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 elbírálja a kérelmeket.</a:t>
            </a:r>
            <a:endParaRPr lang="hu-HU" sz="4200" b="1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endParaRPr lang="hu-HU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hu-HU" sz="5400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893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0"/>
          <p:cNvPicPr preferRelativeResize="0"/>
          <p:nvPr/>
        </p:nvPicPr>
        <p:blipFill rotWithShape="1">
          <a:blip r:embed="rId3">
            <a:alphaModFix/>
          </a:blip>
          <a:srcRect l="22208" t="-1" b="-1281"/>
          <a:stretch/>
        </p:blipFill>
        <p:spPr>
          <a:xfrm>
            <a:off x="0" y="0"/>
            <a:ext cx="16765662" cy="20708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" name="Google Shape;115;p20"/>
          <p:cNvGrpSpPr/>
          <p:nvPr/>
        </p:nvGrpSpPr>
        <p:grpSpPr>
          <a:xfrm>
            <a:off x="858999" y="2999014"/>
            <a:ext cx="917986" cy="1015470"/>
            <a:chOff x="0" y="0"/>
            <a:chExt cx="917984" cy="1015468"/>
          </a:xfrm>
        </p:grpSpPr>
        <p:sp>
          <p:nvSpPr>
            <p:cNvPr id="116" name="Google Shape;116;p20"/>
            <p:cNvSpPr/>
            <p:nvPr/>
          </p:nvSpPr>
          <p:spPr>
            <a:xfrm>
              <a:off x="0" y="475689"/>
              <a:ext cx="414231" cy="53977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" name="Google Shape;117;p20"/>
            <p:cNvSpPr/>
            <p:nvPr/>
          </p:nvSpPr>
          <p:spPr>
            <a:xfrm flipH="1">
              <a:off x="30726" y="0"/>
              <a:ext cx="384257" cy="47838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" name="Google Shape;118;p20"/>
            <p:cNvSpPr/>
            <p:nvPr/>
          </p:nvSpPr>
          <p:spPr>
            <a:xfrm>
              <a:off x="251839" y="475689"/>
              <a:ext cx="414231" cy="53977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" name="Google Shape;119;p20"/>
            <p:cNvSpPr/>
            <p:nvPr/>
          </p:nvSpPr>
          <p:spPr>
            <a:xfrm flipH="1">
              <a:off x="282565" y="0"/>
              <a:ext cx="384257" cy="47838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" name="Google Shape;120;p20"/>
            <p:cNvSpPr/>
            <p:nvPr/>
          </p:nvSpPr>
          <p:spPr>
            <a:xfrm>
              <a:off x="503001" y="475689"/>
              <a:ext cx="414231" cy="53977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" name="Google Shape;121;p20"/>
            <p:cNvSpPr/>
            <p:nvPr/>
          </p:nvSpPr>
          <p:spPr>
            <a:xfrm flipH="1">
              <a:off x="533727" y="0"/>
              <a:ext cx="384257" cy="47838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3" name="Google Shape;143;p20"/>
          <p:cNvSpPr txBox="1"/>
          <p:nvPr/>
        </p:nvSpPr>
        <p:spPr>
          <a:xfrm>
            <a:off x="971456" y="492028"/>
            <a:ext cx="14573344" cy="841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FF"/>
              </a:buClr>
              <a:buSzPts val="3200"/>
              <a:buFont typeface="Helvetica Neue"/>
              <a:buNone/>
            </a:pPr>
            <a:r>
              <a:rPr lang="hu-HU" sz="4800" b="1" dirty="0">
                <a:solidFill>
                  <a:srgbClr val="FEFDFF"/>
                </a:solidFill>
                <a:latin typeface="Helvetica Neue"/>
                <a:sym typeface="Helvetica Neue"/>
              </a:rPr>
              <a:t>KÉRELMEK BENYÚJTÁSA A NEPTUNB TR-BEN</a:t>
            </a:r>
            <a:endParaRPr lang="hu-HU" sz="4800" dirty="0"/>
          </a:p>
        </p:txBody>
      </p:sp>
      <p:pic>
        <p:nvPicPr>
          <p:cNvPr id="145" name="Google Shape;145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457222" y="-236164"/>
            <a:ext cx="4122952" cy="2622198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Szövegdoboz 36">
            <a:extLst>
              <a:ext uri="{FF2B5EF4-FFF2-40B4-BE49-F238E27FC236}">
                <a16:creationId xmlns:a16="http://schemas.microsoft.com/office/drawing/2014/main" id="{12F99E90-A2FF-4B63-8495-223FEE917ECF}"/>
              </a:ext>
            </a:extLst>
          </p:cNvPr>
          <p:cNvSpPr txBox="1"/>
          <p:nvPr/>
        </p:nvSpPr>
        <p:spPr>
          <a:xfrm>
            <a:off x="2574314" y="2655908"/>
            <a:ext cx="18189575" cy="10267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000"/>
              <a:tabLst>
                <a:tab pos="457200" algn="l"/>
              </a:tabLst>
            </a:pPr>
            <a:r>
              <a:rPr lang="hu-HU" sz="4800" b="1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Szakmai gyakorlat</a:t>
            </a:r>
            <a:r>
              <a:rPr lang="hu-HU" sz="4800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 esetén</a:t>
            </a:r>
          </a:p>
          <a:p>
            <a:pPr>
              <a:buSzPts val="1000"/>
              <a:tabLst>
                <a:tab pos="457200" algn="l"/>
              </a:tabLst>
            </a:pPr>
            <a:endParaRPr lang="hu-HU" sz="3600" b="1" dirty="0">
              <a:latin typeface="Helvetica Neue" panose="020B0604020202020204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endParaRPr lang="hu-HU" sz="1800" b="1" dirty="0">
              <a:latin typeface="Helvetica Neue" panose="020B060402020202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>
              <a:buFont typeface="Courier New" panose="02070309020205020404" pitchFamily="49" charset="0"/>
              <a:buChar char="o"/>
            </a:pPr>
            <a:r>
              <a:rPr lang="hu-HU" sz="4200" b="1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Szakmai gyakorlat (kötelező, önkéntes) – Jelentkezési lap szakmai gyakorlatra </a:t>
            </a:r>
            <a:r>
              <a:rPr lang="hu-HU" sz="42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Ügyintézés / Kérvények</a:t>
            </a:r>
          </a:p>
          <a:p>
            <a:endParaRPr lang="hu-HU" sz="2000" dirty="0">
              <a:effectLst/>
              <a:latin typeface="Helvetica Neue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hu-HU" sz="4200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hu-HU" sz="42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érvényekhez </a:t>
            </a:r>
            <a:r>
              <a:rPr lang="hu-HU" sz="4200" b="1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csatolni kell </a:t>
            </a:r>
          </a:p>
          <a:p>
            <a:pPr marL="685800" lvl="0" indent="-6858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hu-HU" sz="4200" dirty="0">
                <a:effectLst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Befogadó nyilatkozat;</a:t>
            </a:r>
          </a:p>
          <a:p>
            <a:endParaRPr lang="hu-HU" sz="2000" b="1" dirty="0">
              <a:latin typeface="Helvetica Neue" panose="020B060402020202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hu-HU" sz="4200" b="1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Benyújtási időszak:</a:t>
            </a:r>
            <a:r>
              <a:rPr lang="hu-HU" sz="4200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 folyamatos</a:t>
            </a:r>
          </a:p>
          <a:p>
            <a:pPr>
              <a:buSzPts val="1000"/>
              <a:tabLst>
                <a:tab pos="457200" algn="l"/>
              </a:tabLst>
            </a:pPr>
            <a:endParaRPr lang="hu-HU" sz="4200" b="1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hu-HU" sz="4200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A </a:t>
            </a:r>
            <a:r>
              <a:rPr lang="hu-HU" sz="4200" b="1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szakfelelős</a:t>
            </a:r>
            <a:r>
              <a:rPr lang="hu-HU" sz="4200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 elbírálja a kérelmeket.</a:t>
            </a:r>
          </a:p>
          <a:p>
            <a:pPr>
              <a:buSzPts val="1000"/>
              <a:tabLst>
                <a:tab pos="457200" algn="l"/>
              </a:tabLst>
            </a:pPr>
            <a:endParaRPr lang="hu-HU" sz="4200" b="1" dirty="0">
              <a:latin typeface="Helvetica Neue" panose="020B0604020202020204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hu-HU" sz="4200" b="1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Részletes információk: </a:t>
            </a:r>
            <a:r>
              <a:rPr lang="hu-HU" sz="4400" u="sng" dirty="0">
                <a:solidFill>
                  <a:srgbClr val="1F4E79"/>
                </a:solidFill>
                <a:effectLst/>
                <a:latin typeface="Helvetica Neue" panose="020B0604020202020204" charset="0"/>
                <a:ea typeface="Calibri" panose="020F0502020204030204" pitchFamily="34" charset="0"/>
                <a:hlinkClick r:id="rId5"/>
              </a:rPr>
              <a:t>https://oig.uni-mate.hu/szakmai-gyakorlat</a:t>
            </a:r>
            <a:endParaRPr lang="hu-HU" sz="4200" b="1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endParaRPr lang="hu-HU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hu-HU" sz="5400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032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0"/>
          <p:cNvPicPr preferRelativeResize="0"/>
          <p:nvPr/>
        </p:nvPicPr>
        <p:blipFill rotWithShape="1">
          <a:blip r:embed="rId3">
            <a:alphaModFix/>
          </a:blip>
          <a:srcRect l="22208" t="-1" b="-1281"/>
          <a:stretch/>
        </p:blipFill>
        <p:spPr>
          <a:xfrm>
            <a:off x="35858" y="35858"/>
            <a:ext cx="16765662" cy="20708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" name="Google Shape;115;p20"/>
          <p:cNvGrpSpPr/>
          <p:nvPr/>
        </p:nvGrpSpPr>
        <p:grpSpPr>
          <a:xfrm>
            <a:off x="858999" y="2999014"/>
            <a:ext cx="917986" cy="1015470"/>
            <a:chOff x="0" y="0"/>
            <a:chExt cx="917984" cy="1015468"/>
          </a:xfrm>
        </p:grpSpPr>
        <p:sp>
          <p:nvSpPr>
            <p:cNvPr id="116" name="Google Shape;116;p20"/>
            <p:cNvSpPr/>
            <p:nvPr/>
          </p:nvSpPr>
          <p:spPr>
            <a:xfrm>
              <a:off x="0" y="475689"/>
              <a:ext cx="414231" cy="53977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" name="Google Shape;117;p20"/>
            <p:cNvSpPr/>
            <p:nvPr/>
          </p:nvSpPr>
          <p:spPr>
            <a:xfrm flipH="1">
              <a:off x="30726" y="0"/>
              <a:ext cx="384257" cy="47838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" name="Google Shape;118;p20"/>
            <p:cNvSpPr/>
            <p:nvPr/>
          </p:nvSpPr>
          <p:spPr>
            <a:xfrm>
              <a:off x="251839" y="475689"/>
              <a:ext cx="414231" cy="53977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" name="Google Shape;119;p20"/>
            <p:cNvSpPr/>
            <p:nvPr/>
          </p:nvSpPr>
          <p:spPr>
            <a:xfrm flipH="1">
              <a:off x="282565" y="0"/>
              <a:ext cx="384257" cy="47838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" name="Google Shape;120;p20"/>
            <p:cNvSpPr/>
            <p:nvPr/>
          </p:nvSpPr>
          <p:spPr>
            <a:xfrm>
              <a:off x="503001" y="475689"/>
              <a:ext cx="414231" cy="53977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" name="Google Shape;121;p20"/>
            <p:cNvSpPr/>
            <p:nvPr/>
          </p:nvSpPr>
          <p:spPr>
            <a:xfrm flipH="1">
              <a:off x="533727" y="0"/>
              <a:ext cx="384257" cy="47838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3" name="Google Shape;143;p20"/>
          <p:cNvSpPr txBox="1"/>
          <p:nvPr/>
        </p:nvSpPr>
        <p:spPr>
          <a:xfrm>
            <a:off x="971456" y="-291818"/>
            <a:ext cx="13849444" cy="2149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FEFDFF"/>
              </a:buClr>
              <a:buSzPts val="3200"/>
              <a:buFont typeface="Helvetica Neue"/>
              <a:buNone/>
              <a:tabLst/>
              <a:defRPr/>
            </a:pPr>
            <a:r>
              <a:rPr kumimoji="0" lang="hu-HU" sz="5400" b="1" i="0" u="none" strike="noStrike" kern="0" cap="none" spc="0" normalizeH="0" baseline="0" noProof="0" dirty="0">
                <a:ln>
                  <a:noFill/>
                </a:ln>
                <a:solidFill>
                  <a:srgbClr val="FEFDFF"/>
                </a:solidFill>
                <a:effectLst/>
                <a:uLnTx/>
                <a:uFillTx/>
                <a:latin typeface="Helvetica Neue"/>
                <a:cs typeface="Arial"/>
                <a:sym typeface="Helvetica Neue"/>
              </a:rPr>
              <a:t>TANULMÁNYI SZERZŐDÉS</a:t>
            </a:r>
            <a:br>
              <a:rPr kumimoji="0" lang="hu-HU" sz="5400" b="1" i="0" u="none" strike="noStrike" kern="0" cap="none" spc="0" normalizeH="0" baseline="0" noProof="0" dirty="0">
                <a:ln>
                  <a:noFill/>
                </a:ln>
                <a:solidFill>
                  <a:srgbClr val="FEFDFF"/>
                </a:solidFill>
                <a:effectLst/>
                <a:uLnTx/>
                <a:uFillTx/>
                <a:latin typeface="Helvetica Neue"/>
                <a:cs typeface="Arial"/>
                <a:sym typeface="Helvetica Neue"/>
              </a:rPr>
            </a:br>
            <a:r>
              <a:rPr kumimoji="0" lang="hu-HU" sz="5400" b="1" i="0" u="none" strike="noStrike" kern="0" cap="none" spc="0" normalizeH="0" baseline="0" noProof="0" dirty="0">
                <a:ln>
                  <a:noFill/>
                </a:ln>
                <a:solidFill>
                  <a:srgbClr val="FEFDFF"/>
                </a:solidFill>
                <a:effectLst/>
                <a:uLnTx/>
                <a:uFillTx/>
                <a:latin typeface="Helvetica Neue"/>
                <a:cs typeface="Arial"/>
                <a:sym typeface="Helvetica Neue"/>
              </a:rPr>
              <a:t>(</a:t>
            </a:r>
            <a:r>
              <a:rPr kumimoji="0" lang="hu-HU" sz="5400" b="1" i="0" u="none" strike="noStrike" kern="0" cap="none" spc="0" normalizeH="0" baseline="0" noProof="0" dirty="0" err="1">
                <a:ln>
                  <a:noFill/>
                </a:ln>
                <a:solidFill>
                  <a:srgbClr val="FEFDFF"/>
                </a:solidFill>
                <a:effectLst/>
                <a:uLnTx/>
                <a:uFillTx/>
                <a:latin typeface="Helvetica Neue"/>
                <a:cs typeface="Arial"/>
                <a:sym typeface="Helvetica Neue"/>
              </a:rPr>
              <a:t>Learning</a:t>
            </a:r>
            <a:r>
              <a:rPr kumimoji="0" lang="hu-HU" sz="5400" b="1" i="0" u="none" strike="noStrike" kern="0" cap="none" spc="0" normalizeH="0" baseline="0" noProof="0" dirty="0">
                <a:ln>
                  <a:noFill/>
                </a:ln>
                <a:solidFill>
                  <a:srgbClr val="FEFDFF"/>
                </a:solidFill>
                <a:effectLst/>
                <a:uLnTx/>
                <a:uFillTx/>
                <a:latin typeface="Helvetica Neue"/>
                <a:cs typeface="Arial"/>
                <a:sym typeface="Helvetica Neue"/>
              </a:rPr>
              <a:t> </a:t>
            </a:r>
            <a:r>
              <a:rPr kumimoji="0" lang="hu-HU" sz="5400" b="1" i="0" u="none" strike="noStrike" kern="0" cap="none" spc="0" normalizeH="0" baseline="0" noProof="0" dirty="0" err="1">
                <a:ln>
                  <a:noFill/>
                </a:ln>
                <a:solidFill>
                  <a:srgbClr val="FEFDFF"/>
                </a:solidFill>
                <a:effectLst/>
                <a:uLnTx/>
                <a:uFillTx/>
                <a:latin typeface="Helvetica Neue"/>
                <a:cs typeface="Arial"/>
                <a:sym typeface="Helvetica Neue"/>
              </a:rPr>
              <a:t>Agreement</a:t>
            </a:r>
            <a:r>
              <a:rPr kumimoji="0" lang="hu-HU" sz="5400" b="1" i="0" u="none" strike="noStrike" kern="0" cap="none" spc="0" normalizeH="0" baseline="0" noProof="0" dirty="0">
                <a:ln>
                  <a:noFill/>
                </a:ln>
                <a:solidFill>
                  <a:srgbClr val="FEFDFF"/>
                </a:solidFill>
                <a:effectLst/>
                <a:uLnTx/>
                <a:uFillTx/>
                <a:latin typeface="Helvetica Neue"/>
                <a:cs typeface="Arial"/>
                <a:sym typeface="Helvetica Neue"/>
              </a:rPr>
              <a:t>)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45" name="Google Shape;145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457222" y="-236164"/>
            <a:ext cx="4122952" cy="2622198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Szövegdoboz 36">
            <a:extLst>
              <a:ext uri="{FF2B5EF4-FFF2-40B4-BE49-F238E27FC236}">
                <a16:creationId xmlns:a16="http://schemas.microsoft.com/office/drawing/2014/main" id="{12F99E90-A2FF-4B63-8495-223FEE917ECF}"/>
              </a:ext>
            </a:extLst>
          </p:cNvPr>
          <p:cNvSpPr txBox="1"/>
          <p:nvPr/>
        </p:nvSpPr>
        <p:spPr>
          <a:xfrm>
            <a:off x="2574314" y="2608373"/>
            <a:ext cx="18881429" cy="821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endParaRPr lang="hu-HU" sz="4800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hu-HU" sz="4800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Jóváhagyás </a:t>
            </a:r>
            <a:r>
              <a:rPr lang="hu-HU" sz="4800" dirty="0">
                <a:latin typeface="Helvetica Neue" panose="020B0604020202020204" charset="0"/>
                <a:ea typeface="Times New Roman" panose="02020603050405020304" pitchFamily="18" charset="0"/>
              </a:rPr>
              <a:t>után a </a:t>
            </a:r>
            <a:r>
              <a:rPr lang="hu-HU" sz="4800" b="1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Tanulmányi terv </a:t>
            </a:r>
            <a:r>
              <a:rPr lang="hu-HU" sz="4800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elkészítése, amely tartalmazza: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>
                <a:tab pos="457200" algn="l"/>
              </a:tabLst>
              <a:defRPr/>
            </a:pPr>
            <a:endParaRPr kumimoji="0" lang="hu-HU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B0604020202020204" charset="0"/>
              <a:ea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hu-HU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B060402020202020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hu-HU" sz="44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B060402020202020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hu-HU" sz="4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Külföldön teljesítendő tantárgyakat, azok kreditértékeit;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hu-HU" sz="4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B060402020202020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hu-HU" sz="4800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Külföldi tantárgyak hazai megfelelőit.</a:t>
            </a:r>
            <a:endParaRPr kumimoji="0" lang="hu-HU" sz="4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B060402020202020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hu-H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B060402020202020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>
                <a:tab pos="457200" algn="l"/>
              </a:tabLst>
              <a:defRPr/>
            </a:pPr>
            <a:endParaRPr kumimoji="0" lang="hu-HU" sz="5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>
                <a:tab pos="457200" algn="l"/>
              </a:tabLst>
              <a:defRPr/>
            </a:pPr>
            <a:endParaRPr kumimoji="0" lang="hu-HU" sz="5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>
                <a:tab pos="457200" algn="l"/>
              </a:tabLst>
              <a:defRPr/>
            </a:pPr>
            <a:endParaRPr kumimoji="0" lang="hu-HU" sz="5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B0604020202020204" charset="0"/>
              <a:ea typeface="Times New Roman" panose="020206030504050203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6120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0"/>
          <p:cNvPicPr preferRelativeResize="0"/>
          <p:nvPr/>
        </p:nvPicPr>
        <p:blipFill rotWithShape="1">
          <a:blip r:embed="rId3">
            <a:alphaModFix/>
          </a:blip>
          <a:srcRect l="22208" t="-1" b="-1281"/>
          <a:stretch/>
        </p:blipFill>
        <p:spPr>
          <a:xfrm>
            <a:off x="-55638" y="-37310"/>
            <a:ext cx="16765662" cy="20708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" name="Google Shape;115;p20"/>
          <p:cNvGrpSpPr/>
          <p:nvPr/>
        </p:nvGrpSpPr>
        <p:grpSpPr>
          <a:xfrm>
            <a:off x="858999" y="2999014"/>
            <a:ext cx="917986" cy="1015470"/>
            <a:chOff x="0" y="0"/>
            <a:chExt cx="917984" cy="1015468"/>
          </a:xfrm>
        </p:grpSpPr>
        <p:sp>
          <p:nvSpPr>
            <p:cNvPr id="116" name="Google Shape;116;p20"/>
            <p:cNvSpPr/>
            <p:nvPr/>
          </p:nvSpPr>
          <p:spPr>
            <a:xfrm>
              <a:off x="0" y="475689"/>
              <a:ext cx="414231" cy="53977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" name="Google Shape;117;p20"/>
            <p:cNvSpPr/>
            <p:nvPr/>
          </p:nvSpPr>
          <p:spPr>
            <a:xfrm flipH="1">
              <a:off x="30726" y="0"/>
              <a:ext cx="384257" cy="47838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" name="Google Shape;118;p20"/>
            <p:cNvSpPr/>
            <p:nvPr/>
          </p:nvSpPr>
          <p:spPr>
            <a:xfrm>
              <a:off x="251839" y="475689"/>
              <a:ext cx="414231" cy="53977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" name="Google Shape;119;p20"/>
            <p:cNvSpPr/>
            <p:nvPr/>
          </p:nvSpPr>
          <p:spPr>
            <a:xfrm flipH="1">
              <a:off x="282565" y="0"/>
              <a:ext cx="384257" cy="47838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" name="Google Shape;120;p20"/>
            <p:cNvSpPr/>
            <p:nvPr/>
          </p:nvSpPr>
          <p:spPr>
            <a:xfrm>
              <a:off x="503001" y="475689"/>
              <a:ext cx="414231" cy="53977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" name="Google Shape;121;p20"/>
            <p:cNvSpPr/>
            <p:nvPr/>
          </p:nvSpPr>
          <p:spPr>
            <a:xfrm flipH="1">
              <a:off x="533727" y="0"/>
              <a:ext cx="384257" cy="47838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143" name="Google Shape;143;p20"/>
          <p:cNvSpPr txBox="1"/>
          <p:nvPr/>
        </p:nvSpPr>
        <p:spPr>
          <a:xfrm>
            <a:off x="971456" y="269874"/>
            <a:ext cx="11658694" cy="1025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FF"/>
              </a:buClr>
              <a:buSzPts val="3200"/>
              <a:buFont typeface="Helvetica Neue"/>
              <a:buNone/>
            </a:pPr>
            <a:r>
              <a:rPr lang="hu-HU" sz="6000" b="1" dirty="0">
                <a:solidFill>
                  <a:srgbClr val="FEFDFF"/>
                </a:solidFill>
                <a:latin typeface="Helvetica Neue"/>
                <a:sym typeface="Helvetica Neue"/>
              </a:rPr>
              <a:t>TELJESÍTÉS ÉS ELISMERÉS</a:t>
            </a:r>
            <a:endParaRPr sz="6000" dirty="0"/>
          </a:p>
        </p:txBody>
      </p:sp>
      <p:pic>
        <p:nvPicPr>
          <p:cNvPr id="145" name="Google Shape;145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457222" y="-236164"/>
            <a:ext cx="4122952" cy="2622198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Szövegdoboz 36">
            <a:extLst>
              <a:ext uri="{FF2B5EF4-FFF2-40B4-BE49-F238E27FC236}">
                <a16:creationId xmlns:a16="http://schemas.microsoft.com/office/drawing/2014/main" id="{12F99E90-A2FF-4B63-8495-223FEE917ECF}"/>
              </a:ext>
            </a:extLst>
          </p:cNvPr>
          <p:cNvSpPr txBox="1"/>
          <p:nvPr/>
        </p:nvSpPr>
        <p:spPr>
          <a:xfrm>
            <a:off x="2285999" y="3158340"/>
            <a:ext cx="18495819" cy="127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hu-HU" sz="5400" b="1" dirty="0">
                <a:effectLst/>
                <a:latin typeface="Helvetica Neue" panose="020B0604020202020204" charset="0"/>
                <a:ea typeface="Times New Roman" panose="02020603050405020304" pitchFamily="18" charset="0"/>
              </a:rPr>
              <a:t>Külföldön teljesített tantárgyak</a:t>
            </a:r>
          </a:p>
          <a:p>
            <a:pPr lvl="0">
              <a:buSzPts val="1000"/>
              <a:tabLst>
                <a:tab pos="457200" algn="l"/>
              </a:tabLst>
            </a:pPr>
            <a:endParaRPr lang="hu-HU" sz="2400" b="1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  <a:p>
            <a:pPr marL="685800" indent="-685800">
              <a:spcBef>
                <a:spcPts val="1200"/>
              </a:spcBef>
              <a:buFont typeface="Courier New" panose="02070309020205020404" pitchFamily="49" charset="0"/>
              <a:buChar char="o"/>
              <a:defRPr/>
            </a:pPr>
            <a:r>
              <a:rPr lang="hu-HU" sz="4800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 Tanulmányi tervben szereplő tantárgyak teljesítése külföldön.</a:t>
            </a:r>
          </a:p>
          <a:p>
            <a:pPr marL="685800" indent="-685800">
              <a:spcBef>
                <a:spcPts val="1200"/>
              </a:spcBef>
              <a:buFont typeface="Courier New" panose="02070309020205020404" pitchFamily="49" charset="0"/>
              <a:buChar char="o"/>
              <a:defRPr/>
            </a:pPr>
            <a:r>
              <a:rPr lang="hu-HU" sz="4800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 külföldi intézmény végbizonyítványt (</a:t>
            </a:r>
            <a:r>
              <a:rPr lang="hu-HU" sz="4800" dirty="0" err="1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Transcriptet</a:t>
            </a:r>
            <a:r>
              <a:rPr lang="hu-HU" sz="4800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) állít ki.</a:t>
            </a:r>
          </a:p>
          <a:p>
            <a:pPr marL="685800" indent="-685800">
              <a:spcBef>
                <a:spcPts val="1200"/>
              </a:spcBef>
              <a:buFont typeface="Courier New" panose="02070309020205020404" pitchFamily="49" charset="0"/>
              <a:buChar char="o"/>
              <a:defRPr/>
            </a:pPr>
            <a:r>
              <a:rPr lang="hu-HU" sz="4800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 Nemzetközi Stratégiai és Koordinációs Központ által jóváhagyott és aláírt </a:t>
            </a:r>
            <a:r>
              <a:rPr lang="hu-HU" sz="4800" b="1" dirty="0" err="1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Transcriptet</a:t>
            </a:r>
            <a:r>
              <a:rPr lang="hu-HU" sz="4800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a Tanulmányi Osztályra kell eljuttatni.</a:t>
            </a:r>
          </a:p>
          <a:p>
            <a:pPr marL="685800" indent="-685800">
              <a:spcBef>
                <a:spcPts val="1200"/>
              </a:spcBef>
              <a:buFont typeface="Courier New" panose="02070309020205020404" pitchFamily="49" charset="0"/>
              <a:buChar char="o"/>
              <a:defRPr/>
            </a:pPr>
            <a:r>
              <a:rPr lang="hu-HU" sz="4800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 teljesített tantárgyakat a Tanulmányi Osztály rögzíti a </a:t>
            </a:r>
            <a:r>
              <a:rPr lang="hu-HU" sz="4800" b="1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Neptun TR-ben</a:t>
            </a:r>
          </a:p>
          <a:p>
            <a:pPr algn="ctr">
              <a:spcBef>
                <a:spcPts val="4800"/>
              </a:spcBef>
              <a:defRPr/>
            </a:pPr>
            <a:r>
              <a:rPr lang="hu-HU" sz="4800" b="1" dirty="0">
                <a:latin typeface="Helvetica Neu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Az előzetes tantárgybefogadás módját a Tanulmányi és Vizsgaszabályzat 38/A. §-a szabályozza.</a:t>
            </a: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endParaRPr lang="hu-HU" sz="4800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endParaRPr lang="hu-HU" sz="4200" dirty="0">
              <a:latin typeface="Helvetica Neue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endParaRPr lang="hu-HU" sz="4200" dirty="0">
              <a:latin typeface="Helvetica Neue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hu-HU" sz="5400" b="0" dirty="0">
              <a:effectLst/>
              <a:latin typeface="Helvetica Neue" panose="020B060402020202020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129537"/>
      </p:ext>
    </p:extLst>
  </p:cSld>
  <p:clrMapOvr>
    <a:masterClrMapping/>
  </p:clrMapOvr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251</Words>
  <Application>Microsoft Office PowerPoint</Application>
  <PresentationFormat>Egyéni</PresentationFormat>
  <Paragraphs>64</Paragraphs>
  <Slides>6</Slides>
  <Notes>6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2" baseType="lpstr">
      <vt:lpstr>Wingdings</vt:lpstr>
      <vt:lpstr>Arial</vt:lpstr>
      <vt:lpstr>Helvetica Neue</vt:lpstr>
      <vt:lpstr>Courier New</vt:lpstr>
      <vt:lpstr>Times New Roman</vt:lpstr>
      <vt:lpstr>21_BasicWhite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Szalai Ferenc</dc:creator>
  <cp:lastModifiedBy>Czibere Sándorné</cp:lastModifiedBy>
  <cp:revision>69</cp:revision>
  <dcterms:modified xsi:type="dcterms:W3CDTF">2026-09-29T06:53:40Z</dcterms:modified>
</cp:coreProperties>
</file>