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1.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2.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5117" r:id="rId1"/>
  </p:sldMasterIdLst>
  <p:notesMasterIdLst>
    <p:notesMasterId r:id="rId5"/>
  </p:notesMasterIdLst>
  <p:handoutMasterIdLst>
    <p:handoutMasterId r:id="rId6"/>
  </p:handoutMasterIdLst>
  <p:sldIdLst>
    <p:sldId id="1553758" r:id="rId2"/>
    <p:sldId id="1553681" r:id="rId3"/>
    <p:sldId id="1553765" r:id="rId4"/>
  </p:sldIdLst>
  <p:sldSz cx="12192000" cy="6858000"/>
  <p:notesSz cx="7099300" cy="10234613"/>
  <p:custShowLst>
    <p:custShow name="Format Guide Workshop" id="0">
      <p:sldLst/>
    </p:custShow>
  </p:custShowLst>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lapértelmezett szakasz" id="{C4F7730C-C869-4E32-9C20-C21DF1A5A34C}">
          <p14:sldIdLst>
            <p14:sldId id="1553758"/>
          </p14:sldIdLst>
        </p14:section>
        <p14:section name="Névtelen szakasz" id="{020EAEB1-372D-4ED5-9580-E43BBDFE2079}">
          <p14:sldIdLst>
            <p14:sldId id="1553681"/>
            <p14:sldId id="155376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rady-Szabo, Orsolya" initials="VO" lastIdx="1" clrIdx="0">
    <p:extLst>
      <p:ext uri="{19B8F6BF-5375-455C-9EA6-DF929625EA0E}">
        <p15:presenceInfo xmlns:p15="http://schemas.microsoft.com/office/powerpoint/2012/main" userId="Varady-Szabo, Orsoly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9BA74"/>
    <a:srgbClr val="F2F2F2"/>
    <a:srgbClr val="FF9900"/>
    <a:srgbClr val="FF6600"/>
    <a:srgbClr val="EEE8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75" autoAdjust="0"/>
    <p:restoredTop sz="96224" autoAdjust="0"/>
  </p:normalViewPr>
  <p:slideViewPr>
    <p:cSldViewPr snapToGrid="0">
      <p:cViewPr varScale="1">
        <p:scale>
          <a:sx n="82" d="100"/>
          <a:sy n="82" d="100"/>
        </p:scale>
        <p:origin x="725" y="5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p:cViewPr>
        <p:scale>
          <a:sx n="75" d="100"/>
          <a:sy n="75" d="100"/>
        </p:scale>
        <p:origin x="2574" y="4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heme" Target="theme/theme1.xml"/><Relationship Id="rId5" Type="http://schemas.openxmlformats.org/officeDocument/2006/relationships/notesMaster" Target="notesMasters/notesMaster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3"/>
            <a:ext cx="3076363" cy="513508"/>
          </a:xfrm>
          <a:prstGeom prst="rect">
            <a:avLst/>
          </a:prstGeom>
        </p:spPr>
        <p:txBody>
          <a:bodyPr vert="horz" lIns="99050" tIns="49525" rIns="99050" bIns="49525" rtlCol="0"/>
          <a:lstStyle>
            <a:lvl1pPr algn="l">
              <a:defRPr sz="1300"/>
            </a:lvl1pPr>
          </a:lstStyle>
          <a:p>
            <a:endParaRPr lang="en-US" sz="900" dirty="0"/>
          </a:p>
        </p:txBody>
      </p:sp>
      <p:sp>
        <p:nvSpPr>
          <p:cNvPr id="3" name="Date Placeholder 2"/>
          <p:cNvSpPr>
            <a:spLocks noGrp="1"/>
          </p:cNvSpPr>
          <p:nvPr>
            <p:ph type="dt" sz="quarter" idx="1"/>
          </p:nvPr>
        </p:nvSpPr>
        <p:spPr>
          <a:xfrm>
            <a:off x="4021297" y="3"/>
            <a:ext cx="3076363" cy="513508"/>
          </a:xfrm>
          <a:prstGeom prst="rect">
            <a:avLst/>
          </a:prstGeom>
        </p:spPr>
        <p:txBody>
          <a:bodyPr vert="horz" lIns="99050" tIns="49525" rIns="99050" bIns="49525" rtlCol="0"/>
          <a:lstStyle>
            <a:lvl1pPr algn="r">
              <a:defRPr sz="1300"/>
            </a:lvl1pPr>
          </a:lstStyle>
          <a:p>
            <a:fld id="{57691E93-EF64-46CC-85E2-BBB5BEDB9501}" type="datetimeFigureOut">
              <a:rPr lang="en-US" sz="900"/>
              <a:t>5/9/2024</a:t>
            </a:fld>
            <a:endParaRPr lang="en-US" sz="900" dirty="0"/>
          </a:p>
        </p:txBody>
      </p:sp>
      <p:sp>
        <p:nvSpPr>
          <p:cNvPr id="4" name="Footer Placeholder 3"/>
          <p:cNvSpPr>
            <a:spLocks noGrp="1"/>
          </p:cNvSpPr>
          <p:nvPr>
            <p:ph type="ftr" sz="quarter" idx="2"/>
          </p:nvPr>
        </p:nvSpPr>
        <p:spPr>
          <a:xfrm>
            <a:off x="3" y="9721110"/>
            <a:ext cx="3076363" cy="513507"/>
          </a:xfrm>
          <a:prstGeom prst="rect">
            <a:avLst/>
          </a:prstGeom>
        </p:spPr>
        <p:txBody>
          <a:bodyPr vert="horz" lIns="99050" tIns="49525" rIns="99050" bIns="49525" rtlCol="0" anchor="b"/>
          <a:lstStyle>
            <a:lvl1pPr algn="l">
              <a:defRPr sz="1300"/>
            </a:lvl1pPr>
          </a:lstStyle>
          <a:p>
            <a:endParaRPr lang="en-US" sz="900" dirty="0"/>
          </a:p>
        </p:txBody>
      </p:sp>
      <p:sp>
        <p:nvSpPr>
          <p:cNvPr id="5" name="Slide Number Placeholder 4"/>
          <p:cNvSpPr>
            <a:spLocks noGrp="1"/>
          </p:cNvSpPr>
          <p:nvPr>
            <p:ph type="sldNum" sz="quarter" idx="3"/>
          </p:nvPr>
        </p:nvSpPr>
        <p:spPr>
          <a:xfrm>
            <a:off x="4021297" y="9721110"/>
            <a:ext cx="3076363" cy="513507"/>
          </a:xfrm>
          <a:prstGeom prst="rect">
            <a:avLst/>
          </a:prstGeom>
        </p:spPr>
        <p:txBody>
          <a:bodyPr vert="horz" lIns="99050" tIns="49525" rIns="99050" bIns="49525" rtlCol="0" anchor="b"/>
          <a:lstStyle>
            <a:lvl1pPr algn="r">
              <a:defRPr sz="1300"/>
            </a:lvl1pPr>
          </a:lstStyle>
          <a:p>
            <a:fld id="{3DCECA85-2A7A-423F-89EA-6868CB52DF19}" type="slidenum">
              <a:rPr lang="en-US" sz="900"/>
              <a:t>‹#›</a:t>
            </a:fld>
            <a:endParaRPr lang="en-US" sz="900" dirty="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887576"/>
            <a:ext cx="7097657" cy="53470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9050" tIns="49525" rIns="99050" bIns="49525" rtlCol="0" anchor="ctr"/>
          <a:lstStyle/>
          <a:p>
            <a:pPr algn="ctr"/>
            <a:endParaRPr lang="en-US" dirty="0"/>
          </a:p>
        </p:txBody>
      </p:sp>
      <p:sp>
        <p:nvSpPr>
          <p:cNvPr id="2" name="Header Placeholder 1"/>
          <p:cNvSpPr>
            <a:spLocks noGrp="1"/>
          </p:cNvSpPr>
          <p:nvPr>
            <p:ph type="hdr" sz="quarter"/>
          </p:nvPr>
        </p:nvSpPr>
        <p:spPr>
          <a:xfrm>
            <a:off x="84197" y="3"/>
            <a:ext cx="2992168" cy="513508"/>
          </a:xfrm>
          <a:prstGeom prst="rect">
            <a:avLst/>
          </a:prstGeom>
        </p:spPr>
        <p:txBody>
          <a:bodyPr vert="horz" lIns="99050" tIns="49525" rIns="99050" bIns="49525" rtlCol="0"/>
          <a:lstStyle>
            <a:lvl1pPr algn="l">
              <a:defRPr sz="1500"/>
            </a:lvl1pPr>
          </a:lstStyle>
          <a:p>
            <a:endParaRPr lang="en-US" dirty="0"/>
          </a:p>
        </p:txBody>
      </p:sp>
      <p:sp>
        <p:nvSpPr>
          <p:cNvPr id="4" name="Slide Image Placeholder 3"/>
          <p:cNvSpPr>
            <a:spLocks noGrp="1" noRot="1" noChangeAspect="1"/>
          </p:cNvSpPr>
          <p:nvPr>
            <p:ph type="sldImg" idx="2"/>
          </p:nvPr>
        </p:nvSpPr>
        <p:spPr>
          <a:xfrm>
            <a:off x="-128588" y="636588"/>
            <a:ext cx="7337426" cy="4127500"/>
          </a:xfrm>
          <a:prstGeom prst="rect">
            <a:avLst/>
          </a:prstGeom>
          <a:noFill/>
          <a:ln w="9525">
            <a:solidFill>
              <a:schemeClr val="bg2"/>
            </a:solidFill>
          </a:ln>
        </p:spPr>
        <p:txBody>
          <a:bodyPr vert="horz" lIns="99050" tIns="49525" rIns="99050" bIns="49525" rtlCol="0" anchor="ctr"/>
          <a:lstStyle/>
          <a:p>
            <a:endParaRPr lang="en-US" dirty="0"/>
          </a:p>
        </p:txBody>
      </p:sp>
      <p:sp>
        <p:nvSpPr>
          <p:cNvPr id="6" name="Footer Placeholder 5"/>
          <p:cNvSpPr>
            <a:spLocks noGrp="1"/>
          </p:cNvSpPr>
          <p:nvPr>
            <p:ph type="ftr" sz="quarter" idx="4"/>
          </p:nvPr>
        </p:nvSpPr>
        <p:spPr>
          <a:xfrm>
            <a:off x="84197" y="9689445"/>
            <a:ext cx="2992168" cy="513507"/>
          </a:xfrm>
          <a:prstGeom prst="rect">
            <a:avLst/>
          </a:prstGeom>
        </p:spPr>
        <p:txBody>
          <a:bodyPr vert="horz" lIns="99050" tIns="49525" rIns="99050" bIns="49525" rtlCol="0" anchor="b"/>
          <a:lstStyle>
            <a:lvl1pPr algn="l">
              <a:defRPr sz="1500"/>
            </a:lvl1pPr>
          </a:lstStyle>
          <a:p>
            <a:endParaRPr lang="en-US" dirty="0"/>
          </a:p>
        </p:txBody>
      </p:sp>
      <p:sp>
        <p:nvSpPr>
          <p:cNvPr id="7" name="Slide Number Placeholder 6"/>
          <p:cNvSpPr>
            <a:spLocks noGrp="1"/>
          </p:cNvSpPr>
          <p:nvPr>
            <p:ph type="sldNum" sz="quarter" idx="5"/>
          </p:nvPr>
        </p:nvSpPr>
        <p:spPr>
          <a:xfrm>
            <a:off x="4021297" y="9689445"/>
            <a:ext cx="2982651" cy="513507"/>
          </a:xfrm>
          <a:prstGeom prst="rect">
            <a:avLst/>
          </a:prstGeom>
        </p:spPr>
        <p:txBody>
          <a:bodyPr vert="horz" lIns="99050" tIns="49525" rIns="99050" bIns="49525" rtlCol="0" anchor="b"/>
          <a:lstStyle>
            <a:lvl1pPr algn="r">
              <a:defRPr sz="1500"/>
            </a:lvl1pPr>
          </a:lstStyle>
          <a:p>
            <a:r>
              <a:rPr lang="en-US" dirty="0"/>
              <a:t>Notes view: </a:t>
            </a:r>
            <a:fld id="{128CEAFE-FA94-43E5-B0FF-D47E1CCDD1B4}" type="slidenum">
              <a:rPr lang="en-US" smtClean="0"/>
              <a:pPr/>
              <a:t>‹#›</a:t>
            </a:fld>
            <a:endParaRPr lang="en-US" dirty="0"/>
          </a:p>
        </p:txBody>
      </p:sp>
      <p:sp>
        <p:nvSpPr>
          <p:cNvPr id="5" name="Notes Placeholder 4"/>
          <p:cNvSpPr>
            <a:spLocks noGrp="1"/>
          </p:cNvSpPr>
          <p:nvPr>
            <p:ph type="body" sz="quarter" idx="3"/>
          </p:nvPr>
        </p:nvSpPr>
        <p:spPr>
          <a:xfrm>
            <a:off x="265091" y="5224368"/>
            <a:ext cx="6551127" cy="4176418"/>
          </a:xfrm>
          <a:prstGeom prst="rect">
            <a:avLst/>
          </a:prstGeom>
        </p:spPr>
        <p:txBody>
          <a:bodyPr vert="horz" lIns="99050" tIns="49525" rIns="99050" bIns="49525"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idx="1"/>
          </p:nvPr>
        </p:nvSpPr>
        <p:spPr>
          <a:xfrm>
            <a:off x="4021531" y="0"/>
            <a:ext cx="3076148" cy="513666"/>
          </a:xfrm>
          <a:prstGeom prst="rect">
            <a:avLst/>
          </a:prstGeom>
        </p:spPr>
        <p:txBody>
          <a:bodyPr vert="horz" lIns="97923" tIns="48962" rIns="97923" bIns="48962" rtlCol="0"/>
          <a:lstStyle>
            <a:lvl1pPr algn="r">
              <a:defRPr sz="1300"/>
            </a:lvl1pPr>
          </a:lstStyle>
          <a:p>
            <a:fld id="{F2C7CF5F-7CF3-4DF3-838A-EE34544862CC}" type="datetimeFigureOut">
              <a:rPr lang="en-US" smtClean="0"/>
              <a:t>5/9/2024</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225" userDrawn="1">
          <p15:clr>
            <a:srgbClr val="F26B43"/>
          </p15:clr>
        </p15:guide>
        <p15:guide id="2" pos="2236"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000" y="636588"/>
            <a:ext cx="7335838" cy="4127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r>
              <a:rPr lang="en-US" dirty="0"/>
              <a:t>Notes view: </a:t>
            </a:r>
            <a:fld id="{128CEAFE-FA94-43E5-B0FF-D47E1CCDD1B4}" type="slidenum">
              <a:rPr lang="en-US" smtClean="0"/>
              <a:pPr/>
              <a:t>0</a:t>
            </a:fld>
            <a:endParaRPr lang="en-US" dirty="0"/>
          </a:p>
        </p:txBody>
      </p:sp>
    </p:spTree>
    <p:extLst>
      <p:ext uri="{BB962C8B-B14F-4D97-AF65-F5344CB8AC3E}">
        <p14:creationId xmlns:p14="http://schemas.microsoft.com/office/powerpoint/2010/main" val="4190457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000" y="636588"/>
            <a:ext cx="7335838" cy="4127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79231">
              <a:defRPr/>
            </a:pPr>
            <a:r>
              <a:rPr lang="en-US" dirty="0">
                <a:solidFill>
                  <a:srgbClr val="6E6F73"/>
                </a:solidFill>
                <a:latin typeface="Trebuchet MS"/>
              </a:rPr>
              <a:t>Notes view: </a:t>
            </a:r>
            <a:fld id="{128CEAFE-FA94-43E5-B0FF-D47E1CCDD1B4}" type="slidenum">
              <a:rPr lang="en-US">
                <a:solidFill>
                  <a:srgbClr val="6E6F73"/>
                </a:solidFill>
                <a:latin typeface="Trebuchet MS"/>
              </a:rPr>
              <a:pPr defTabSz="979231">
                <a:defRPr/>
              </a:pPr>
              <a:t>1</a:t>
            </a:fld>
            <a:endParaRPr lang="en-US" dirty="0">
              <a:solidFill>
                <a:srgbClr val="6E6F73"/>
              </a:solidFill>
              <a:latin typeface="Trebuchet MS"/>
            </a:endParaRPr>
          </a:p>
        </p:txBody>
      </p:sp>
    </p:spTree>
    <p:extLst>
      <p:ext uri="{BB962C8B-B14F-4D97-AF65-F5344CB8AC3E}">
        <p14:creationId xmlns:p14="http://schemas.microsoft.com/office/powerpoint/2010/main" val="2450607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000" y="636588"/>
            <a:ext cx="7335838" cy="4127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r>
              <a:rPr lang="en-US" dirty="0"/>
              <a:t>Notes view: </a:t>
            </a:r>
            <a:fld id="{128CEAFE-FA94-43E5-B0FF-D47E1CCDD1B4}" type="slidenum">
              <a:rPr lang="en-US" smtClean="0"/>
              <a:pPr/>
              <a:t>2</a:t>
            </a:fld>
            <a:endParaRPr lang="en-US" dirty="0"/>
          </a:p>
        </p:txBody>
      </p:sp>
    </p:spTree>
    <p:extLst>
      <p:ext uri="{BB962C8B-B14F-4D97-AF65-F5344CB8AC3E}">
        <p14:creationId xmlns:p14="http://schemas.microsoft.com/office/powerpoint/2010/main" val="777835629"/>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4.xml"/><Relationship Id="rId7" Type="http://schemas.openxmlformats.org/officeDocument/2006/relationships/oleObject" Target="../embeddings/oleObject2.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slideMaster" Target="../slideMasters/slideMaster1.xml"/><Relationship Id="rId5" Type="http://schemas.openxmlformats.org/officeDocument/2006/relationships/tags" Target="../tags/tag6.xml"/><Relationship Id="rId10" Type="http://schemas.openxmlformats.org/officeDocument/2006/relationships/image" Target="../media/image4.jpg"/><Relationship Id="rId4" Type="http://schemas.openxmlformats.org/officeDocument/2006/relationships/tags" Target="../tags/tag5.xml"/><Relationship Id="rId9"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3.vml"/><Relationship Id="rId6" Type="http://schemas.openxmlformats.org/officeDocument/2006/relationships/image" Target="../media/image8.png"/><Relationship Id="rId5" Type="http://schemas.openxmlformats.org/officeDocument/2006/relationships/image" Target="../media/image7.emf"/><Relationship Id="rId4" Type="http://schemas.openxmlformats.org/officeDocument/2006/relationships/oleObject" Target="../embeddings/oleObject3.bin"/></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4.vml"/><Relationship Id="rId6" Type="http://schemas.openxmlformats.org/officeDocument/2006/relationships/image" Target="../media/image9.png"/><Relationship Id="rId5" Type="http://schemas.openxmlformats.org/officeDocument/2006/relationships/image" Target="../media/image7.emf"/><Relationship Id="rId4" Type="http://schemas.openxmlformats.org/officeDocument/2006/relationships/oleObject" Target="../embeddings/oleObject4.bin"/></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tags" Target="../tags/tag10.xml"/><Relationship Id="rId7" Type="http://schemas.openxmlformats.org/officeDocument/2006/relationships/image" Target="../media/image2.emf"/><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slideMaster" Target="../slideMasters/slideMaster1.xml"/><Relationship Id="rId4" Type="http://schemas.openxmlformats.org/officeDocument/2006/relationships/tags" Target="../tags/tag1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13.xml"/><Relationship Id="rId7" Type="http://schemas.openxmlformats.org/officeDocument/2006/relationships/oleObject" Target="../embeddings/oleObject6.bin"/><Relationship Id="rId2" Type="http://schemas.openxmlformats.org/officeDocument/2006/relationships/tags" Target="../tags/tag12.xml"/><Relationship Id="rId1" Type="http://schemas.openxmlformats.org/officeDocument/2006/relationships/vmlDrawing" Target="../drawings/vmlDrawing6.vml"/><Relationship Id="rId6" Type="http://schemas.openxmlformats.org/officeDocument/2006/relationships/slideMaster" Target="../slideMasters/slideMaster1.xml"/><Relationship Id="rId5" Type="http://schemas.openxmlformats.org/officeDocument/2006/relationships/tags" Target="../tags/tag15.xml"/><Relationship Id="rId10" Type="http://schemas.openxmlformats.org/officeDocument/2006/relationships/image" Target="../media/image4.jpg"/><Relationship Id="rId4" Type="http://schemas.openxmlformats.org/officeDocument/2006/relationships/tags" Target="../tags/tag14.xml"/><Relationship Id="rId9"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vmlDrawing" Target="../drawings/vmlDrawing7.vml"/><Relationship Id="rId6" Type="http://schemas.openxmlformats.org/officeDocument/2006/relationships/image" Target="../media/image5.png"/><Relationship Id="rId5" Type="http://schemas.openxmlformats.org/officeDocument/2006/relationships/image" Target="../media/image7.emf"/><Relationship Id="rId4" Type="http://schemas.openxmlformats.org/officeDocument/2006/relationships/oleObject" Target="../embeddings/oleObject7.bin"/></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vmlDrawing" Target="../drawings/vmlDrawing8.vml"/><Relationship Id="rId6" Type="http://schemas.openxmlformats.org/officeDocument/2006/relationships/image" Target="../media/image9.png"/><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tags" Target="../tags/tag19.xml"/><Relationship Id="rId7" Type="http://schemas.openxmlformats.org/officeDocument/2006/relationships/image" Target="../media/image2.emf"/><Relationship Id="rId2" Type="http://schemas.openxmlformats.org/officeDocument/2006/relationships/tags" Target="../tags/tag18.xml"/><Relationship Id="rId1" Type="http://schemas.openxmlformats.org/officeDocument/2006/relationships/vmlDrawing" Target="../drawings/vmlDrawing9.vml"/><Relationship Id="rId6" Type="http://schemas.openxmlformats.org/officeDocument/2006/relationships/oleObject" Target="../embeddings/oleObject9.bin"/><Relationship Id="rId5" Type="http://schemas.openxmlformats.org/officeDocument/2006/relationships/slideMaster" Target="../slideMasters/slideMaster1.xml"/><Relationship Id="rId4" Type="http://schemas.openxmlformats.org/officeDocument/2006/relationships/tags" Target="../tags/tag20.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vmlDrawing" Target="../drawings/vmlDrawing10.vml"/><Relationship Id="rId6" Type="http://schemas.openxmlformats.org/officeDocument/2006/relationships/image" Target="../media/image1.emf"/><Relationship Id="rId5" Type="http://schemas.openxmlformats.org/officeDocument/2006/relationships/oleObject" Target="../embeddings/oleObject10.bin"/><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vmlDrawing" Target="../drawings/vmlDrawing11.vml"/><Relationship Id="rId5" Type="http://schemas.openxmlformats.org/officeDocument/2006/relationships/image" Target="../media/image1.emf"/><Relationship Id="rId4" Type="http://schemas.openxmlformats.org/officeDocument/2006/relationships/oleObject" Target="../embeddings/oleObject11.bin"/></Relationships>
</file>

<file path=ppt/slideLayouts/_rels/slideLayout6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vmlDrawing" Target="../drawings/vmlDrawing12.vml"/><Relationship Id="rId5" Type="http://schemas.openxmlformats.org/officeDocument/2006/relationships/image" Target="../media/image1.emf"/><Relationship Id="rId4" Type="http://schemas.openxmlformats.org/officeDocument/2006/relationships/oleObject" Target="../embeddings/oleObject12.bin"/></Relationships>
</file>

<file path=ppt/slideLayouts/_rels/slideLayout6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vmlDrawing" Target="../drawings/vmlDrawing13.v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13.bin"/></Relationships>
</file>

<file path=ppt/slideLayouts/_rels/slideLayout63.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vmlDrawing" Target="../drawings/vmlDrawing14.vml"/><Relationship Id="rId6" Type="http://schemas.openxmlformats.org/officeDocument/2006/relationships/image" Target="../media/image1.emf"/><Relationship Id="rId5" Type="http://schemas.openxmlformats.org/officeDocument/2006/relationships/oleObject" Target="../embeddings/oleObject14.bin"/><Relationship Id="rId4"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vmlDrawing" Target="../drawings/vmlDrawing15.vml"/><Relationship Id="rId5" Type="http://schemas.openxmlformats.org/officeDocument/2006/relationships/image" Target="../media/image1.emf"/><Relationship Id="rId4" Type="http://schemas.openxmlformats.org/officeDocument/2006/relationships/oleObject" Target="../embeddings/oleObject15.bin"/></Relationships>
</file>

<file path=ppt/slideLayouts/_rels/slideLayout6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vmlDrawing" Target="../drawings/vmlDrawing16.vml"/><Relationship Id="rId5" Type="http://schemas.openxmlformats.org/officeDocument/2006/relationships/image" Target="../media/image1.emf"/><Relationship Id="rId4" Type="http://schemas.openxmlformats.org/officeDocument/2006/relationships/oleObject" Target="../embeddings/oleObject16.bin"/></Relationships>
</file>

<file path=ppt/slideLayouts/_rels/slideLayout6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vmlDrawing" Target="../drawings/vmlDrawing17.v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17.bin"/></Relationships>
</file>

<file path=ppt/slideLayouts/_rels/slideLayout6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vmlDrawing" Target="../drawings/vmlDrawing18.vml"/><Relationship Id="rId6" Type="http://schemas.openxmlformats.org/officeDocument/2006/relationships/image" Target="../media/image5.png"/><Relationship Id="rId5" Type="http://schemas.openxmlformats.org/officeDocument/2006/relationships/image" Target="../media/image1.emf"/><Relationship Id="rId4" Type="http://schemas.openxmlformats.org/officeDocument/2006/relationships/oleObject" Target="../embeddings/oleObject18.bin"/></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985612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69" name="think-cell Slide" r:id="rId7" imgW="384" imgH="384" progId="TCLayout.ActiveDocument.1">
                  <p:embed/>
                </p:oleObj>
              </mc:Choice>
              <mc:Fallback>
                <p:oleObj name="think-cell Slide" r:id="rId7" imgW="384" imgH="384" progId="TCLayout.ActiveDocument.1">
                  <p:embed/>
                  <p:pic>
                    <p:nvPicPr>
                      <p:cNvPr id="4" name="Object 3"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dirty="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dirty="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9">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4"/>
            </p:custDataLst>
          </p:nvPr>
        </p:nvPicPr>
        <p:blipFill rotWithShape="1">
          <a:blip r:embed="rId10">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dirty="0"/>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dirty="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dirty="0"/>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baseline="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in sentence case</a:t>
            </a:r>
          </a:p>
        </p:txBody>
      </p:sp>
      <p:sp>
        <p:nvSpPr>
          <p:cNvPr id="27" name="Title 1"/>
          <p:cNvSpPr>
            <a:spLocks noGrp="1"/>
          </p:cNvSpPr>
          <p:nvPr>
            <p:ph type="ctrTitle" hasCustomPrompt="1"/>
          </p:nvPr>
        </p:nvSpPr>
        <p:spPr bwMode="ltGray">
          <a:xfrm>
            <a:off x="1117415" y="1886242"/>
            <a:ext cx="6868800" cy="3138423"/>
          </a:xfrm>
          <a:prstGeom prst="rect">
            <a:avLst/>
          </a:prstGeom>
        </p:spPr>
        <p:txBody>
          <a:bodyPr anchor="b">
            <a:normAutofit/>
          </a:bodyPr>
          <a:lstStyle>
            <a:lvl1pPr algn="l">
              <a:lnSpc>
                <a:spcPct val="93000"/>
              </a:lnSpc>
              <a:defRPr sz="5400" baseline="0">
                <a:solidFill>
                  <a:schemeClr val="bg1"/>
                </a:solidFill>
                <a:latin typeface="+mj-lt"/>
                <a:sym typeface="Trebuchet MS" panose="020B0603020202020204" pitchFamily="34" charset="0"/>
              </a:defRPr>
            </a:lvl1pPr>
          </a:lstStyle>
          <a:p>
            <a:r>
              <a:rPr lang="en-US" dirty="0"/>
              <a:t>Title in Title Case</a:t>
            </a:r>
          </a:p>
        </p:txBody>
      </p:sp>
      <p:sp>
        <p:nvSpPr>
          <p:cNvPr id="33" name="Freeform 32"/>
          <p:cNvSpPr>
            <a:spLocks noChangeAspect="1"/>
          </p:cNvSpPr>
          <p:nvPr userDrawn="1">
            <p:custDataLst>
              <p:tags r:id="rId5"/>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15151835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een half">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2" name="Rectangle 11"/>
          <p:cNvSpPr/>
          <p:nvPr userDrawn="1"/>
        </p:nvSpPr>
        <p:spPr>
          <a:xfrm>
            <a:off x="6096000" y="0"/>
            <a:ext cx="6096000" cy="6858000"/>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dirty="0">
              <a:solidFill>
                <a:schemeClr val="bg1"/>
              </a:solidFill>
              <a:latin typeface="+mn-lt"/>
              <a:sym typeface="Trebuchet MS" panose="020B0603020202020204" pitchFamily="34" charset="0"/>
            </a:endParaRPr>
          </a:p>
        </p:txBody>
      </p:sp>
      <p:sp>
        <p:nvSpPr>
          <p:cNvPr id="13"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dirty="0"/>
              <a:t>Click icon below to insert an image or remove this placeholder to use the whitespace in another way</a:t>
            </a:r>
          </a:p>
        </p:txBody>
      </p:sp>
      <p:sp>
        <p:nvSpPr>
          <p:cNvPr id="14" name="Title 1"/>
          <p:cNvSpPr>
            <a:spLocks noGrp="1"/>
          </p:cNvSpPr>
          <p:nvPr>
            <p:ph type="title" hasCustomPrompt="1"/>
          </p:nvPr>
        </p:nvSpPr>
        <p:spPr bwMode="black">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dirty="0"/>
              <a:t>Click to add title</a:t>
            </a: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dirty="0">
              <a:solidFill>
                <a:schemeClr val="bg1">
                  <a:lumMod val="50000"/>
                </a:schemeClr>
              </a:solidFill>
              <a:latin typeface="+mn-lt"/>
              <a:ea typeface="+mn-ea"/>
              <a:cs typeface="+mn-cs"/>
              <a:sym typeface="Trebuchet MS" panose="020B0603020202020204" pitchFamily="34" charset="0"/>
            </a:endParaRPr>
          </a:p>
        </p:txBody>
      </p:sp>
      <p:sp>
        <p:nvSpPr>
          <p:cNvPr id="16"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235241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een two third">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0" name="Rectangle 9"/>
          <p:cNvSpPr/>
          <p:nvPr userDrawn="1"/>
        </p:nvSpPr>
        <p:spPr bwMode="gray">
          <a:xfrm>
            <a:off x="7819543" y="0"/>
            <a:ext cx="4372457"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11"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dirty="0"/>
              <a:t>Click icon below to insert an image or remove this placeholder to use the whitespace in another way</a:t>
            </a:r>
          </a:p>
        </p:txBody>
      </p:sp>
      <p:sp>
        <p:nvSpPr>
          <p:cNvPr id="12"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15" name="Copyright"/>
          <p:cNvSpPr txBox="1"/>
          <p:nvPr userDrawn="1"/>
        </p:nvSpPr>
        <p:spPr>
          <a:xfrm rot="16200000">
            <a:off x="9486900" y="3916394"/>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14" name="Title 1"/>
          <p:cNvSpPr>
            <a:spLocks noGrp="1"/>
          </p:cNvSpPr>
          <p:nvPr>
            <p:ph type="title" hasCustomPrompt="1"/>
          </p:nvPr>
        </p:nvSpPr>
        <p:spPr bwMode="blackWhite">
          <a:xfrm>
            <a:off x="630000" y="180465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dirty="0"/>
              <a:t>Click to edit title</a:t>
            </a:r>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dirty="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6328090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eft arrow">
    <p:spTree>
      <p:nvGrpSpPr>
        <p:cNvPr id="1" name=""/>
        <p:cNvGrpSpPr/>
        <p:nvPr/>
      </p:nvGrpSpPr>
      <p:grpSpPr>
        <a:xfrm>
          <a:off x="0" y="0"/>
          <a:ext cx="0" cy="0"/>
          <a:chOff x="0" y="0"/>
          <a:chExt cx="0" cy="0"/>
        </a:xfrm>
      </p:grpSpPr>
      <p:sp>
        <p:nvSpPr>
          <p:cNvPr id="16"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5"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17" name="Title 2"/>
          <p:cNvSpPr>
            <a:spLocks noGrp="1"/>
          </p:cNvSpPr>
          <p:nvPr>
            <p:ph type="title" hasCustomPrompt="1"/>
          </p:nvPr>
        </p:nvSpPr>
        <p:spPr>
          <a:xfrm>
            <a:off x="630000" y="2764203"/>
            <a:ext cx="2478638" cy="1314311"/>
          </a:xfrm>
          <a:prstGeom prst="rect">
            <a:avLst/>
          </a:prstGeom>
        </p:spPr>
        <p:txBody>
          <a:bodyPr anchor="ctr">
            <a:noAutofit/>
          </a:bodyPr>
          <a:lstStyle>
            <a:lvl1pPr>
              <a:defRPr sz="3200" baseline="0">
                <a:solidFill>
                  <a:schemeClr val="tx2"/>
                </a:solidFill>
                <a:latin typeface="+mj-lt"/>
                <a:sym typeface="Trebuchet MS" panose="020B0603020202020204" pitchFamily="34" charset="0"/>
              </a:defRPr>
            </a:lvl1pPr>
          </a:lstStyle>
          <a:p>
            <a:r>
              <a:rPr lang="en-US" dirty="0">
                <a:solidFill>
                  <a:schemeClr val="tx2"/>
                </a:solidFill>
              </a:rPr>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72577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reen left arrow">
    <p:spTree>
      <p:nvGrpSpPr>
        <p:cNvPr id="1" name=""/>
        <p:cNvGrpSpPr/>
        <p:nvPr/>
      </p:nvGrpSpPr>
      <p:grpSpPr>
        <a:xfrm>
          <a:off x="0" y="0"/>
          <a:ext cx="0" cy="0"/>
          <a:chOff x="0" y="0"/>
          <a:chExt cx="0" cy="0"/>
        </a:xfrm>
      </p:grpSpPr>
      <p:sp>
        <p:nvSpPr>
          <p:cNvPr id="16" name="Freeform 14"/>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2764203"/>
            <a:ext cx="2478638" cy="1314311"/>
          </a:xfrm>
        </p:spPr>
        <p:txBody>
          <a:bodyPr anchor="ctr" anchorCtr="0">
            <a:noAutofit/>
          </a:bodyPr>
          <a:lstStyle>
            <a:lvl1pPr>
              <a:defRPr sz="3200" baseline="0">
                <a:solidFill>
                  <a:srgbClr val="FFFFFF"/>
                </a:solidFill>
                <a:latin typeface="+mj-lt"/>
              </a:defRPr>
            </a:lvl1pPr>
          </a:lstStyle>
          <a:p>
            <a:r>
              <a:rPr lang="en-US" dirty="0"/>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6791741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rrow one thir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33252687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93" name="think-cell Slide" r:id="rId4" imgW="324" imgH="324" progId="TCLayout.ActiveDocument.1">
                  <p:embed/>
                </p:oleObj>
              </mc:Choice>
              <mc:Fallback>
                <p:oleObj name="think-cell Slide" r:id="rId4" imgW="324" imgH="324"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Box 4"/>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dirty="0">
              <a:solidFill>
                <a:schemeClr val="bg1"/>
              </a:solidFill>
              <a:latin typeface="+mn-lt"/>
              <a:ea typeface="+mn-ea"/>
              <a:cs typeface="+mn-cs"/>
              <a:sym typeface="Trebuchet MS" panose="020B0603020202020204" pitchFamily="34" charset="0"/>
            </a:endParaRPr>
          </a:p>
        </p:txBody>
      </p:sp>
      <p:sp>
        <p:nvSpPr>
          <p:cNvPr id="8"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3" name="Pentagon 3"/>
          <p:cNvSpPr/>
          <p:nvPr userDrawn="1"/>
        </p:nvSpPr>
        <p:spPr bwMode="white">
          <a:xfrm>
            <a:off x="1" y="0"/>
            <a:ext cx="5426920"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dirty="0"/>
              <a:t>Click to add title</a:t>
            </a:r>
          </a:p>
        </p:txBody>
      </p:sp>
      <p:pic>
        <p:nvPicPr>
          <p:cNvPr id="15" name="Picture 14"/>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92082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reen arrow one third">
    <p:spTree>
      <p:nvGrpSpPr>
        <p:cNvPr id="1" name=""/>
        <p:cNvGrpSpPr/>
        <p:nvPr/>
      </p:nvGrpSpPr>
      <p:grpSpPr>
        <a:xfrm>
          <a:off x="0" y="0"/>
          <a:ext cx="0" cy="0"/>
          <a:chOff x="0" y="0"/>
          <a:chExt cx="0" cy="0"/>
        </a:xfrm>
      </p:grpSpPr>
      <p:sp>
        <p:nvSpPr>
          <p:cNvPr id="13"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dirty="0"/>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29741921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rrow half">
    <p:spTree>
      <p:nvGrpSpPr>
        <p:cNvPr id="1" name=""/>
        <p:cNvGrpSpPr/>
        <p:nvPr/>
      </p:nvGrpSpPr>
      <p:grpSpPr>
        <a:xfrm>
          <a:off x="0" y="0"/>
          <a:ext cx="0" cy="0"/>
          <a:chOff x="0" y="0"/>
          <a:chExt cx="0" cy="0"/>
        </a:xfrm>
      </p:grpSpPr>
      <p:sp>
        <p:nvSpPr>
          <p:cNvPr id="8" name="Date Placeholder 7"/>
          <p:cNvSpPr>
            <a:spLocks noGrp="1"/>
          </p:cNvSpPr>
          <p:nvPr>
            <p:ph type="dt" sz="half" idx="16"/>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14" name="Pentagon 8"/>
          <p:cNvSpPr/>
          <p:nvPr userDrawn="1"/>
        </p:nvSpPr>
        <p:spPr bwMode="white">
          <a:xfrm>
            <a:off x="0" y="0"/>
            <a:ext cx="6363546"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dirty="0"/>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8717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reen arrow half">
    <p:spTree>
      <p:nvGrpSpPr>
        <p:cNvPr id="1" name=""/>
        <p:cNvGrpSpPr/>
        <p:nvPr/>
      </p:nvGrpSpPr>
      <p:grpSpPr>
        <a:xfrm>
          <a:off x="0" y="0"/>
          <a:ext cx="0" cy="0"/>
          <a:chOff x="0" y="0"/>
          <a:chExt cx="0" cy="0"/>
        </a:xfrm>
      </p:grpSpPr>
      <p:sp>
        <p:nvSpPr>
          <p:cNvPr id="14" name="Pentagon 8"/>
          <p:cNvSpPr/>
          <p:nvPr userDrawn="1"/>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dirty="0"/>
              <a:t>Click to add title</a:t>
            </a:r>
          </a:p>
        </p:txBody>
      </p:sp>
      <p:sp>
        <p:nvSpPr>
          <p:cNvPr id="12"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24380786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rrow two third">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dirty="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dirty="0"/>
              <a:t>Click to add title</a:t>
            </a:r>
          </a:p>
        </p:txBody>
      </p:sp>
      <p:pic>
        <p:nvPicPr>
          <p:cNvPr id="16" name="Picture 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02801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Green arrow two third">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dirty="0">
              <a:solidFill>
                <a:schemeClr val="bg1"/>
              </a:solidFill>
              <a:latin typeface="+mn-lt"/>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dirty="0"/>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3698657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dirty="0"/>
          </a:p>
        </p:txBody>
      </p:sp>
      <p:sp>
        <p:nvSpPr>
          <p:cNvPr id="5" name="Title 4"/>
          <p:cNvSpPr>
            <a:spLocks noGrp="1"/>
          </p:cNvSpPr>
          <p:nvPr>
            <p:ph type="title" hasCustomPrompt="1"/>
          </p:nvPr>
        </p:nvSpPr>
        <p:spPr>
          <a:xfrm>
            <a:off x="630000" y="622800"/>
            <a:ext cx="109332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dirty="0"/>
              <a:t>Click to add title</a:t>
            </a:r>
          </a:p>
        </p:txBody>
      </p:sp>
    </p:spTree>
    <p:extLst>
      <p:ext uri="{BB962C8B-B14F-4D97-AF65-F5344CB8AC3E}">
        <p14:creationId xmlns:p14="http://schemas.microsoft.com/office/powerpoint/2010/main" val="16573120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g statement green">
    <p:spTree>
      <p:nvGrpSpPr>
        <p:cNvPr id="1" name=""/>
        <p:cNvGrpSpPr/>
        <p:nvPr/>
      </p:nvGrpSpPr>
      <p:grpSpPr>
        <a:xfrm>
          <a:off x="0" y="0"/>
          <a:ext cx="0" cy="0"/>
          <a:chOff x="0" y="0"/>
          <a:chExt cx="0" cy="0"/>
        </a:xfrm>
      </p:grpSpPr>
      <p:sp>
        <p:nvSpPr>
          <p:cNvPr id="3" name="TextBox 2"/>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8"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dirty="0"/>
              <a:t>Click to add big statement text</a:t>
            </a:r>
          </a:p>
        </p:txBody>
      </p:sp>
    </p:spTree>
    <p:extLst>
      <p:ext uri="{BB962C8B-B14F-4D97-AF65-F5344CB8AC3E}">
        <p14:creationId xmlns:p14="http://schemas.microsoft.com/office/powerpoint/2010/main" val="2705580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g statement icon">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dirty="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dirty="0"/>
              <a:t>Click to add big statement text</a:t>
            </a:r>
          </a:p>
        </p:txBody>
      </p:sp>
    </p:spTree>
    <p:extLst>
      <p:ext uri="{BB962C8B-B14F-4D97-AF65-F5344CB8AC3E}">
        <p14:creationId xmlns:p14="http://schemas.microsoft.com/office/powerpoint/2010/main" val="33796626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8426197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17" name="think-cell Slide" r:id="rId4" imgW="324" imgH="324" progId="TCLayout.ActiveDocument.1">
                  <p:embed/>
                </p:oleObj>
              </mc:Choice>
              <mc:Fallback>
                <p:oleObj name="think-cell Slide" r:id="rId4" imgW="324" imgH="324"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pic>
        <p:nvPicPr>
          <p:cNvPr id="7" name="Picture 6"/>
          <p:cNvPicPr>
            <a:picLocks noChangeAspect="1"/>
          </p:cNvPicPr>
          <p:nvPr userDrawn="1"/>
        </p:nvPicPr>
        <p:blipFill rotWithShape="1">
          <a:blip r:embed="rId6">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dirty="0">
              <a:latin typeface="+mn-lt"/>
              <a:sym typeface="Trebuchet MS" panose="020B0603020202020204" pitchFamily="34" charset="0"/>
            </a:endParaRPr>
          </a:p>
        </p:txBody>
      </p:sp>
    </p:spTree>
    <p:extLst>
      <p:ext uri="{BB962C8B-B14F-4D97-AF65-F5344CB8AC3E}">
        <p14:creationId xmlns:p14="http://schemas.microsoft.com/office/powerpoint/2010/main" val="12021792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pecial gray">
    <p:spTree>
      <p:nvGrpSpPr>
        <p:cNvPr id="1" name=""/>
        <p:cNvGrpSpPr/>
        <p:nvPr/>
      </p:nvGrpSpPr>
      <p:grpSpPr>
        <a:xfrm>
          <a:off x="0" y="0"/>
          <a:ext cx="0" cy="0"/>
          <a:chOff x="0" y="0"/>
          <a:chExt cx="0" cy="0"/>
        </a:xfrm>
      </p:grpSpPr>
      <p:sp>
        <p:nvSpPr>
          <p:cNvPr id="5" name="TextBox 4"/>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4"/>
          </p:nvPr>
        </p:nvSpPr>
        <p:spPr bwMode="white">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4" name="Title 3"/>
          <p:cNvSpPr>
            <a:spLocks noGrp="1"/>
          </p:cNvSpPr>
          <p:nvPr>
            <p:ph type="title" hasCustomPrompt="1"/>
          </p:nvPr>
        </p:nvSpPr>
        <p:spPr>
          <a:xfrm>
            <a:off x="630000" y="622800"/>
            <a:ext cx="10933200" cy="470898"/>
          </a:xfrm>
        </p:spPr>
        <p:txBody>
          <a:bodyPr/>
          <a:lstStyle>
            <a:lvl1pPr>
              <a:defRPr sz="3400">
                <a:solidFill>
                  <a:schemeClr val="bg1"/>
                </a:solidFill>
                <a:latin typeface="+mj-lt"/>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18300739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0142520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nk green">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isclaimer">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dirty="0">
                <a:latin typeface="+mn-lt"/>
                <a:sym typeface="Trebuchet MS" panose="020B0603020202020204" pitchFamily="34" charset="0"/>
              </a:rPr>
              <a:t>The services and materials provided by Boston Consulting Group (BCG) are subject to BCG's Standard Terms </a:t>
            </a:r>
            <a:br>
              <a:rPr lang="en-US" sz="900" b="0" dirty="0">
                <a:latin typeface="+mn-lt"/>
                <a:sym typeface="Trebuchet MS" panose="020B0603020202020204" pitchFamily="34" charset="0"/>
              </a:rPr>
            </a:br>
            <a:r>
              <a:rPr lang="en-US" sz="900" b="0" dirty="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dirty="0">
                <a:latin typeface="+mn-lt"/>
                <a:sym typeface="Trebuchet MS" panose="020B0603020202020204" pitchFamily="34" charset="0"/>
              </a:rPr>
            </a:br>
            <a:r>
              <a:rPr lang="en-US" sz="900" b="0" dirty="0">
                <a:latin typeface="+mn-lt"/>
                <a:sym typeface="Trebuchet MS" panose="020B0603020202020204" pitchFamily="34" charset="0"/>
              </a:rPr>
              <a:t>to update these materials after the date hereof, notwithstanding that such information may become outdated </a:t>
            </a:r>
            <a:br>
              <a:rPr lang="en-US" sz="900" b="0" dirty="0">
                <a:latin typeface="+mn-lt"/>
                <a:sym typeface="Trebuchet MS" panose="020B0603020202020204" pitchFamily="34" charset="0"/>
              </a:rPr>
            </a:br>
            <a:r>
              <a:rPr lang="en-US" sz="900" b="0" dirty="0">
                <a:latin typeface="+mn-lt"/>
                <a:sym typeface="Trebuchet MS" panose="020B0603020202020204" pitchFamily="34" charset="0"/>
              </a:rPr>
              <a:t>or inaccurate.</a:t>
            </a:r>
          </a:p>
          <a:p>
            <a:pPr indent="0">
              <a:lnSpc>
                <a:spcPct val="100000"/>
              </a:lnSpc>
            </a:pPr>
            <a:r>
              <a:rPr lang="en-US" sz="900" b="0" dirty="0">
                <a:latin typeface="+mn-lt"/>
                <a:sym typeface="Trebuchet MS" panose="020B0603020202020204" pitchFamily="34" charset="0"/>
              </a:rPr>
              <a:t> </a:t>
            </a:r>
          </a:p>
          <a:p>
            <a:pPr indent="0">
              <a:lnSpc>
                <a:spcPct val="100000"/>
              </a:lnSpc>
            </a:pPr>
            <a:r>
              <a:rPr lang="en-US" sz="900" b="0" dirty="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of this document shall be deemed agreement with and consideration for the foregoing.</a:t>
            </a:r>
          </a:p>
          <a:p>
            <a:pPr indent="0">
              <a:lnSpc>
                <a:spcPct val="100000"/>
              </a:lnSpc>
            </a:pPr>
            <a:endParaRPr lang="en-US" sz="900" b="0" dirty="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dirty="0">
                <a:latin typeface="+mn-lt"/>
                <a:sym typeface="Trebuchet MS" panose="020B0603020202020204" pitchFamily="34" charset="0"/>
              </a:rPr>
              <a:t>BCG does not provide fairness opinions or valuations of market transactions, and these materials should not be relied 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dirty="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8249069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73536932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41" name="think-cell Slide" r:id="rId6" imgW="384" imgH="384" progId="TCLayout.ActiveDocument.1">
                  <p:embed/>
                </p:oleObj>
              </mc:Choice>
              <mc:Fallback>
                <p:oleObj name="think-cell Slide" r:id="rId6" imgW="384" imgH="384" progId="TCLayout.ActiveDocument.1">
                  <p:embed/>
                  <p:pic>
                    <p:nvPicPr>
                      <p:cNvPr id="2" name="Object 1" hidden="1"/>
                      <p:cNvPicPr/>
                      <p:nvPr/>
                    </p:nvPicPr>
                    <p:blipFill>
                      <a:blip r:embed="rId7"/>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3"/>
            </p:custDataLst>
          </p:nvPr>
        </p:nvPicPr>
        <p:blipFill>
          <a:blip r:embed="rId8">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dirty="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dirty="0">
                <a:solidFill>
                  <a:schemeClr val="bg1"/>
                </a:solidFill>
                <a:latin typeface="+mn-lt"/>
                <a:sym typeface="Trebuchet MS" panose="020B0603020202020204" pitchFamily="34" charset="0"/>
              </a:rPr>
              <a:t>bcg.com</a:t>
            </a:r>
          </a:p>
        </p:txBody>
      </p:sp>
      <p:sp>
        <p:nvSpPr>
          <p:cNvPr id="7" name="Freeform 6"/>
          <p:cNvSpPr>
            <a:spLocks noChangeAspect="1"/>
          </p:cNvSpPr>
          <p:nvPr userDrawn="1">
            <p:custDataLst>
              <p:tags r:id="rId4"/>
            </p:custDataLst>
          </p:nvPr>
        </p:nvSpPr>
        <p:spPr bwMode="auto">
          <a:xfrm>
            <a:off x="2676858"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36612475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ayout guide">
    <p:spTree>
      <p:nvGrpSpPr>
        <p:cNvPr id="1" name=""/>
        <p:cNvGrpSpPr/>
        <p:nvPr/>
      </p:nvGrpSpPr>
      <p:grpSpPr>
        <a:xfrm>
          <a:off x="0" y="0"/>
          <a:ext cx="0" cy="0"/>
          <a:chOff x="0" y="0"/>
          <a:chExt cx="0" cy="0"/>
        </a:xfrm>
      </p:grpSpPr>
      <p:grpSp>
        <p:nvGrpSpPr>
          <p:cNvPr id="49" name="Group 48"/>
          <p:cNvGrpSpPr/>
          <p:nvPr userDrawn="1"/>
        </p:nvGrpSpPr>
        <p:grpSpPr>
          <a:xfrm>
            <a:off x="-600" y="-1"/>
            <a:ext cx="12193800" cy="6858001"/>
            <a:chOff x="-600" y="-1"/>
            <a:chExt cx="12193800" cy="6858001"/>
          </a:xfrm>
        </p:grpSpPr>
        <p:sp>
          <p:nvSpPr>
            <p:cNvPr id="50"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tx1"/>
                </a:solidFill>
                <a:latin typeface="+mn-lt"/>
              </a:endParaRPr>
            </a:p>
          </p:txBody>
        </p:sp>
        <p:grpSp>
          <p:nvGrpSpPr>
            <p:cNvPr id="51" name="Baselines / anchors"/>
            <p:cNvGrpSpPr/>
            <p:nvPr userDrawn="1"/>
          </p:nvGrpSpPr>
          <p:grpSpPr>
            <a:xfrm>
              <a:off x="-600" y="622800"/>
              <a:ext cx="12193200" cy="5536800"/>
              <a:chOff x="12623800" y="622800"/>
              <a:chExt cx="11176000" cy="5536800"/>
            </a:xfrm>
          </p:grpSpPr>
          <p:cxnSp>
            <p:nvCxnSpPr>
              <p:cNvPr id="77" name="Straight Connector 76"/>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52" name="Gutter space"/>
            <p:cNvGrpSpPr/>
            <p:nvPr userDrawn="1"/>
          </p:nvGrpSpPr>
          <p:grpSpPr>
            <a:xfrm>
              <a:off x="1277000" y="623550"/>
              <a:ext cx="9638000" cy="5537047"/>
              <a:chOff x="1277000" y="623550"/>
              <a:chExt cx="9638000" cy="5537047"/>
            </a:xfrm>
          </p:grpSpPr>
          <p:sp>
            <p:nvSpPr>
              <p:cNvPr id="66"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67"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68"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69"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70"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71"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72"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73"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74"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75"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76"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grpSp>
        <p:sp>
          <p:nvSpPr>
            <p:cNvPr id="53"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575757"/>
                </a:solidFill>
                <a:effectLst/>
                <a:uLnTx/>
                <a:uFillTx/>
                <a:latin typeface="+mn-lt"/>
                <a:ea typeface="+mn-ea"/>
                <a:cs typeface="+mn-cs"/>
              </a:endParaRPr>
            </a:p>
          </p:txBody>
        </p:sp>
        <p:sp>
          <p:nvSpPr>
            <p:cNvPr id="54"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57"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grpSp>
          <p:nvGrpSpPr>
            <p:cNvPr id="58" name="Five column measure"/>
            <p:cNvGrpSpPr/>
            <p:nvPr userDrawn="1"/>
          </p:nvGrpSpPr>
          <p:grpSpPr>
            <a:xfrm>
              <a:off x="629400" y="5975122"/>
              <a:ext cx="10933200" cy="79536"/>
              <a:chOff x="629400" y="5975122"/>
              <a:chExt cx="10933200" cy="79536"/>
            </a:xfrm>
          </p:grpSpPr>
          <p:sp>
            <p:nvSpPr>
              <p:cNvPr id="61"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62"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63"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64"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65"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grpSp>
        <p:sp>
          <p:nvSpPr>
            <p:cNvPr id="59"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schemeClr val="bg1"/>
                </a:solidFill>
                <a:latin typeface="+mn-lt"/>
              </a:endParaRPr>
            </a:p>
          </p:txBody>
        </p:sp>
        <p:sp>
          <p:nvSpPr>
            <p:cNvPr id="60"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6959937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 Title Slid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366548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65" name="think-cell Slide" r:id="rId7" imgW="384" imgH="384" progId="TCLayout.ActiveDocument.1">
                  <p:embed/>
                </p:oleObj>
              </mc:Choice>
              <mc:Fallback>
                <p:oleObj name="think-cell Slide" r:id="rId7" imgW="384" imgH="384" progId="TCLayout.ActiveDocument.1">
                  <p:embed/>
                  <p:pic>
                    <p:nvPicPr>
                      <p:cNvPr id="3" name="Object 2"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3"/>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dirty="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dirty="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9">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4"/>
            </p:custDataLst>
          </p:nvPr>
        </p:nvPicPr>
        <p:blipFill rotWithShape="1">
          <a:blip r:embed="rId10">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dirty="0"/>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dirty="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dirty="0"/>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in sentence case</a:t>
            </a:r>
          </a:p>
        </p:txBody>
      </p:sp>
      <p:sp>
        <p:nvSpPr>
          <p:cNvPr id="27" name="Title 1"/>
          <p:cNvSpPr>
            <a:spLocks noGrp="1"/>
          </p:cNvSpPr>
          <p:nvPr>
            <p:ph type="ctrTitle" hasCustomPrompt="1"/>
          </p:nvPr>
        </p:nvSpPr>
        <p:spPr bwMode="ltGray">
          <a:xfrm>
            <a:off x="1117415" y="1886242"/>
            <a:ext cx="6868800" cy="3138423"/>
          </a:xfrm>
        </p:spPr>
        <p:txBody>
          <a:bodyPr anchor="b">
            <a:normAutofit/>
          </a:bodyPr>
          <a:lstStyle>
            <a:lvl1pPr algn="l">
              <a:lnSpc>
                <a:spcPct val="93000"/>
              </a:lnSpc>
              <a:defRPr sz="5400">
                <a:solidFill>
                  <a:schemeClr val="bg1"/>
                </a:solidFill>
                <a:latin typeface="+mj-lt"/>
                <a:sym typeface="Trebuchet MS" panose="020B0603020202020204" pitchFamily="34" charset="0"/>
              </a:defRPr>
            </a:lvl1pPr>
          </a:lstStyle>
          <a:p>
            <a:r>
              <a:rPr lang="en-US" dirty="0"/>
              <a:t>Title in Title Case</a:t>
            </a:r>
          </a:p>
        </p:txBody>
      </p:sp>
      <p:sp>
        <p:nvSpPr>
          <p:cNvPr id="13" name="Freeform 12"/>
          <p:cNvSpPr>
            <a:spLocks noChangeAspect="1"/>
          </p:cNvSpPr>
          <p:nvPr userDrawn="1">
            <p:custDataLst>
              <p:tags r:id="rId5"/>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E4FFF-81B3-4CDA-B0A1-3363FFB22A6A}"/>
              </a:ext>
            </a:extLst>
          </p:cNvPr>
          <p:cNvSpPr>
            <a:spLocks noGrp="1"/>
          </p:cNvSpPr>
          <p:nvPr>
            <p:ph type="title" hasCustomPrompt="1"/>
          </p:nvPr>
        </p:nvSpPr>
        <p:spPr>
          <a:xfrm>
            <a:off x="630000" y="622800"/>
            <a:ext cx="10933350" cy="470898"/>
          </a:xfrm>
        </p:spPr>
        <p:txBody>
          <a:bodyPr/>
          <a:lstStyle>
            <a:lvl1pPr>
              <a:defRPr sz="3400"/>
            </a:lvl1pPr>
          </a:lstStyle>
          <a:p>
            <a:r>
              <a:rPr lang="en-US" dirty="0"/>
              <a:t>Click to add title</a:t>
            </a:r>
          </a:p>
        </p:txBody>
      </p:sp>
      <p:sp>
        <p:nvSpPr>
          <p:cNvPr id="8" name="Text Placeholder 7">
            <a:extLst>
              <a:ext uri="{FF2B5EF4-FFF2-40B4-BE49-F238E27FC236}">
                <a16:creationId xmlns:a16="http://schemas.microsoft.com/office/drawing/2014/main" id="{1F54B2F8-C51F-4566-BAC0-8A0C8E575488}"/>
              </a:ext>
            </a:extLst>
          </p:cNvPr>
          <p:cNvSpPr>
            <a:spLocks noGrp="1"/>
          </p:cNvSpPr>
          <p:nvPr>
            <p:ph type="body" sz="quarter" idx="10"/>
          </p:nvPr>
        </p:nvSpPr>
        <p:spPr>
          <a:xfrm>
            <a:off x="629399" y="2085628"/>
            <a:ext cx="10933801" cy="4089131"/>
          </a:xfrm>
        </p:spPr>
        <p:txBody>
          <a:bodyPr/>
          <a:lstStyle>
            <a:lvl1pPr>
              <a:lnSpc>
                <a:spcPct val="100000"/>
              </a:lnSpc>
              <a:spcBef>
                <a:spcPts val="0"/>
              </a:spcBef>
              <a:spcAft>
                <a:spcPts val="0"/>
              </a:spcAft>
              <a:defRPr sz="2000"/>
            </a:lvl1pPr>
            <a:lvl2pPr>
              <a:lnSpc>
                <a:spcPct val="100000"/>
              </a:lnSpc>
              <a:spcBef>
                <a:spcPts val="0"/>
              </a:spcBef>
              <a:spcAft>
                <a:spcPts val="0"/>
              </a:spcAft>
              <a:defRPr sz="2000"/>
            </a:lvl2pPr>
            <a:lvl3pPr>
              <a:lnSpc>
                <a:spcPct val="100000"/>
              </a:lnSpc>
              <a:spcBef>
                <a:spcPts val="0"/>
              </a:spcBef>
              <a:spcAft>
                <a:spcPts val="0"/>
              </a:spcAft>
              <a:defRPr sz="2000"/>
            </a:lvl3pPr>
            <a:lvl4pPr>
              <a:lnSpc>
                <a:spcPct val="100000"/>
              </a:lnSpc>
              <a:spcBef>
                <a:spcPts val="0"/>
              </a:spcBef>
              <a:spcAft>
                <a:spcPts val="0"/>
              </a:spcAft>
              <a:defRPr sz="2800"/>
            </a:lvl4pPr>
            <a:lvl5pPr>
              <a:lnSpc>
                <a:spcPct val="100000"/>
              </a:lnSpc>
              <a:spcBef>
                <a:spcPts val="0"/>
              </a:spcBef>
              <a:spcAft>
                <a:spcPts val="0"/>
              </a:spcAft>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7300034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8" name="Title 7"/>
          <p:cNvSpPr>
            <a:spLocks noGrp="1"/>
          </p:cNvSpPr>
          <p:nvPr>
            <p:ph type="title" hasCustomPrompt="1"/>
          </p:nvPr>
        </p:nvSpPr>
        <p:spPr>
          <a:xfrm>
            <a:off x="630000" y="622800"/>
            <a:ext cx="10933350" cy="332399"/>
          </a:xfrm>
        </p:spPr>
        <p:txBody>
          <a:bodyPr/>
          <a:lstStyle>
            <a:lvl1pPr>
              <a:defRPr>
                <a:latin typeface="+mj-lt"/>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83126-25E7-42D8-B799-608CFD4DF6C3}"/>
              </a:ext>
            </a:extLst>
          </p:cNvPr>
          <p:cNvSpPr>
            <a:spLocks noGrp="1"/>
          </p:cNvSpPr>
          <p:nvPr>
            <p:ph type="title" hasCustomPrompt="1"/>
          </p:nvPr>
        </p:nvSpPr>
        <p:spPr/>
        <p:txBody>
          <a:bodyPr/>
          <a:lstStyle/>
          <a:p>
            <a:r>
              <a:rPr lang="en-US" dirty="0"/>
              <a:t>Click to add title</a:t>
            </a:r>
          </a:p>
        </p:txBody>
      </p:sp>
      <p:sp>
        <p:nvSpPr>
          <p:cNvPr id="6" name="Text Placeholder 5">
            <a:extLst>
              <a:ext uri="{FF2B5EF4-FFF2-40B4-BE49-F238E27FC236}">
                <a16:creationId xmlns:a16="http://schemas.microsoft.com/office/drawing/2014/main" id="{FAD1DA01-0E73-44DE-A132-B4FF1E70A315}"/>
              </a:ext>
            </a:extLst>
          </p:cNvPr>
          <p:cNvSpPr>
            <a:spLocks noGrp="1"/>
          </p:cNvSpPr>
          <p:nvPr>
            <p:ph type="body" sz="quarter" idx="10"/>
          </p:nvPr>
        </p:nvSpPr>
        <p:spPr>
          <a:xfrm>
            <a:off x="629400" y="2085628"/>
            <a:ext cx="10933950" cy="4072976"/>
          </a:xfrm>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4043400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 Gray slice heading">
    <p:spTree>
      <p:nvGrpSpPr>
        <p:cNvPr id="1" name=""/>
        <p:cNvGrpSpPr/>
        <p:nvPr/>
      </p:nvGrpSpPr>
      <p:grpSpPr>
        <a:xfrm>
          <a:off x="0" y="0"/>
          <a:ext cx="0" cy="0"/>
          <a:chOff x="0" y="0"/>
          <a:chExt cx="0" cy="0"/>
        </a:xfrm>
      </p:grpSpPr>
      <p:sp>
        <p:nvSpPr>
          <p:cNvPr id="4" name="Date Placeholder 3"/>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7" name="Rectangle 6"/>
          <p:cNvSpPr/>
          <p:nvPr userDrawn="1"/>
        </p:nvSpPr>
        <p:spPr bwMode="white">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dirty="0">
              <a:solidFill>
                <a:schemeClr val="bg1"/>
              </a:solidFill>
              <a:latin typeface="+mn-lt"/>
              <a:sym typeface="Trebuchet MS" panose="020B0603020202020204" pitchFamily="34" charset="0"/>
            </a:endParaRPr>
          </a:p>
        </p:txBody>
      </p:sp>
      <p:sp>
        <p:nvSpPr>
          <p:cNvPr id="8" name="Subtitle 2"/>
          <p:cNvSpPr>
            <a:spLocks noGrp="1"/>
          </p:cNvSpPr>
          <p:nvPr>
            <p:ph type="subTitle" idx="13" hasCustomPrompt="1"/>
          </p:nvPr>
        </p:nvSpPr>
        <p:spPr>
          <a:xfrm>
            <a:off x="630000" y="2158987"/>
            <a:ext cx="3744000" cy="541687"/>
          </a:xfrm>
          <a:prstGeom prst="rect">
            <a:avLst/>
          </a:prstGeom>
        </p:spPr>
        <p:txBody>
          <a:bodyPr>
            <a:noAutofit/>
          </a:bodyPr>
          <a:lstStyle>
            <a:lvl1pPr marL="0" indent="0" algn="l">
              <a:buNone/>
              <a:defRPr sz="1600">
                <a:solidFill>
                  <a:schemeClr val="tx2"/>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9" name="Title 4"/>
          <p:cNvSpPr>
            <a:spLocks noGrp="1"/>
          </p:cNvSpPr>
          <p:nvPr>
            <p:ph type="title" hasCustomPrompt="1"/>
          </p:nvPr>
        </p:nvSpPr>
        <p:spPr>
          <a:xfrm>
            <a:off x="630000" y="1227048"/>
            <a:ext cx="3744000" cy="664797"/>
          </a:xfrm>
        </p:spPr>
        <p:txBody>
          <a:bodyPr anchor="t">
            <a:noAutofit/>
          </a:bodyPr>
          <a:lstStyle>
            <a:lvl1pPr>
              <a:defRPr sz="2400">
                <a:solidFill>
                  <a:schemeClr val="tx2"/>
                </a:solidFill>
                <a:latin typeface="+mj-lt"/>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39007530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 Section header box">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8" name="Title 1"/>
          <p:cNvSpPr>
            <a:spLocks noGrp="1"/>
          </p:cNvSpPr>
          <p:nvPr>
            <p:ph type="title" hasCustomPrompt="1"/>
          </p:nvPr>
        </p:nvSpPr>
        <p:spPr bwMode="blackWhite">
          <a:xfrm>
            <a:off x="1284742" y="2668041"/>
            <a:ext cx="9620491" cy="3201026"/>
          </a:xfrm>
          <a:prstGeom prst="rect">
            <a:avLst/>
          </a:prstGeom>
          <a:ln w="9525">
            <a:noFill/>
          </a:ln>
          <a:extLst>
            <a:ext uri="{91240B29-F687-4F45-9708-019B960494DF}">
              <a14:hiddenLine xmlns:a14="http://schemas.microsoft.com/office/drawing/2010/main" w="9525">
                <a:solidFill>
                  <a:schemeClr val="bg1"/>
                </a:solidFill>
              </a14:hiddenLine>
            </a:ext>
          </a:extLst>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tx2"/>
                </a:solidFill>
                <a:latin typeface="+mj-lt"/>
                <a:ea typeface="+mn-ea"/>
                <a:cs typeface="Arial" panose="020B0604020202020204" pitchFamily="34" charset="0"/>
                <a:sym typeface="Trebuchet MS" panose="020B0603020202020204" pitchFamily="34" charset="0"/>
              </a:defRPr>
            </a:lvl1pPr>
          </a:lstStyle>
          <a:p>
            <a:r>
              <a:rPr lang="en-US" dirty="0"/>
              <a:t>Click to add section title</a:t>
            </a:r>
          </a:p>
        </p:txBody>
      </p:sp>
      <p:sp>
        <p:nvSpPr>
          <p:cNvPr id="11" name="Rectangle 10"/>
          <p:cNvSpPr/>
          <p:nvPr userDrawn="1"/>
        </p:nvSpPr>
        <p:spPr bwMode="white">
          <a:xfrm>
            <a:off x="1280693" y="1424081"/>
            <a:ext cx="951721" cy="951721"/>
          </a:xfrm>
          <a:prstGeom prst="rect">
            <a:avLst/>
          </a:prstGeom>
          <a:noFill/>
          <a:ln>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dirty="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8199047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 Section header line">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tx2"/>
                </a:solidFill>
                <a:latin typeface="+mj-lt"/>
                <a:sym typeface="Trebuchet MS" panose="020B0603020202020204" pitchFamily="34" charset="0"/>
              </a:defRPr>
            </a:lvl1pPr>
          </a:lstStyle>
          <a:p>
            <a:r>
              <a:rPr lang="en-US" dirty="0"/>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05239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 White one third">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8"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24" name="Rectangle 23"/>
          <p:cNvSpPr/>
          <p:nvPr userDrawn="1"/>
        </p:nvSpPr>
        <p:spPr bwMode="white">
          <a:xfrm>
            <a:off x="0" y="0"/>
            <a:ext cx="407950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25"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25223664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 Green highlight">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4" name="Rectangle 13"/>
          <p:cNvSpPr/>
          <p:nvPr userDrawn="1"/>
        </p:nvSpPr>
        <p:spPr bwMode="white">
          <a:xfrm>
            <a:off x="0" y="0"/>
            <a:ext cx="7171956"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18"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76529" cy="332399"/>
          </a:xfrm>
          <a:prstGeom prst="rect">
            <a:avLst/>
          </a:prstGeom>
        </p:spPr>
        <p:txBody>
          <a:bodyPr/>
          <a:lstStyle>
            <a:lvl1pPr>
              <a:defRPr>
                <a:latin typeface="+mj-lt"/>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34829456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 Four column green">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9029246" y="0"/>
            <a:ext cx="416951" cy="6858000"/>
          </a:xfrm>
          <a:prstGeom prst="rect">
            <a:avLst/>
          </a:prstGeom>
        </p:spPr>
      </p:pic>
      <p:sp>
        <p:nvSpPr>
          <p:cNvPr id="10" name="Rectangle 9"/>
          <p:cNvSpPr/>
          <p:nvPr userDrawn="1"/>
        </p:nvSpPr>
        <p:spPr bwMode="white">
          <a:xfrm>
            <a:off x="0" y="0"/>
            <a:ext cx="90342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8101584" cy="332399"/>
          </a:xfrm>
          <a:prstGeom prst="rect">
            <a:avLst/>
          </a:prstGeom>
        </p:spPr>
        <p:txBody>
          <a:bodyPr/>
          <a:lstStyle>
            <a:lvl1pPr>
              <a:defRPr>
                <a:latin typeface="+mj-lt"/>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3793922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 Green one third">
    <p:spTree>
      <p:nvGrpSpPr>
        <p:cNvPr id="1" name=""/>
        <p:cNvGrpSpPr/>
        <p:nvPr/>
      </p:nvGrpSpPr>
      <p:grpSpPr>
        <a:xfrm>
          <a:off x="0" y="0"/>
          <a:ext cx="0" cy="0"/>
          <a:chOff x="0" y="0"/>
          <a:chExt cx="0" cy="0"/>
        </a:xfrm>
      </p:grpSpPr>
      <p:pic>
        <p:nvPicPr>
          <p:cNvPr id="23" name="Picture 22"/>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4"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bg1"/>
                </a:solidFill>
                <a:latin typeface="+mj-lt"/>
                <a:sym typeface="Trebuchet MS" panose="020B0603020202020204" pitchFamily="34" charset="0"/>
              </a:defRPr>
            </a:lvl1pPr>
          </a:lstStyle>
          <a:p>
            <a:r>
              <a:rPr lang="en-US" dirty="0"/>
              <a:t>Click to add title</a:t>
            </a:r>
          </a:p>
        </p:txBody>
      </p:sp>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25"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0604520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 Green half">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1" name="Rectangle 10"/>
          <p:cNvSpPr/>
          <p:nvPr userDrawn="1"/>
        </p:nvSpPr>
        <p:spPr>
          <a:xfrm>
            <a:off x="6096000" y="0"/>
            <a:ext cx="6096000" cy="6858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dirty="0">
              <a:solidFill>
                <a:schemeClr val="bg1"/>
              </a:solidFill>
              <a:latin typeface="+mn-lt"/>
              <a:sym typeface="Trebuchet MS" panose="020B0603020202020204" pitchFamily="34" charset="0"/>
            </a:endParaRPr>
          </a:p>
        </p:txBody>
      </p:sp>
      <p:sp>
        <p:nvSpPr>
          <p:cNvPr id="12"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dirty="0"/>
              <a:t>Click icon below to insert an image or remove this placeholder to use the whitespace in another way</a:t>
            </a:r>
          </a:p>
        </p:txBody>
      </p:sp>
      <p:sp>
        <p:nvSpPr>
          <p:cNvPr id="13" name="Title 1"/>
          <p:cNvSpPr>
            <a:spLocks noGrp="1"/>
          </p:cNvSpPr>
          <p:nvPr>
            <p:ph type="title" hasCustomPrompt="1"/>
          </p:nvPr>
        </p:nvSpPr>
        <p:spPr bwMode="blackWhite">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dirty="0"/>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dirty="0">
              <a:solidFill>
                <a:schemeClr val="bg1">
                  <a:lumMod val="50000"/>
                </a:schemeClr>
              </a:solidFill>
              <a:latin typeface="+mn-lt"/>
              <a:ea typeface="+mn-ea"/>
              <a:cs typeface="+mn-cs"/>
              <a:sym typeface="Trebuchet MS" panose="020B0603020202020204" pitchFamily="34" charset="0"/>
            </a:endParaRPr>
          </a:p>
        </p:txBody>
      </p:sp>
      <p:sp>
        <p:nvSpPr>
          <p:cNvPr id="15"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301659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ay slice heading">
    <p:spTree>
      <p:nvGrpSpPr>
        <p:cNvPr id="1" name=""/>
        <p:cNvGrpSpPr/>
        <p:nvPr/>
      </p:nvGrpSpPr>
      <p:grpSpPr>
        <a:xfrm>
          <a:off x="0" y="0"/>
          <a:ext cx="0" cy="0"/>
          <a:chOff x="0" y="0"/>
          <a:chExt cx="0" cy="0"/>
        </a:xfrm>
      </p:grpSpPr>
      <p:sp>
        <p:nvSpPr>
          <p:cNvPr id="8" name="Rectangle 7"/>
          <p:cNvSpPr/>
          <p:nvPr userDrawn="1"/>
        </p:nvSpPr>
        <p:spPr bwMode="ltGray">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dirty="0">
              <a:solidFill>
                <a:schemeClr val="bg1"/>
              </a:solidFill>
              <a:latin typeface="+mn-lt"/>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dirty="0"/>
          </a:p>
        </p:txBody>
      </p:sp>
      <p:sp>
        <p:nvSpPr>
          <p:cNvPr id="9" name="Title 1"/>
          <p:cNvSpPr>
            <a:spLocks noGrp="1"/>
          </p:cNvSpPr>
          <p:nvPr>
            <p:ph type="title" hasCustomPrompt="1"/>
          </p:nvPr>
        </p:nvSpPr>
        <p:spPr bwMode="ltGray">
          <a:xfrm>
            <a:off x="630000" y="1544274"/>
            <a:ext cx="3452400" cy="1495794"/>
          </a:xfrm>
          <a:noFill/>
        </p:spPr>
        <p:txBody>
          <a:bodyPr wrap="square" lIns="0" tIns="0" rIns="320040" bIns="0" anchor="b">
            <a:noAutofit/>
          </a:bodyPr>
          <a:lstStyle>
            <a:lvl1pPr>
              <a:defRPr sz="3200">
                <a:solidFill>
                  <a:schemeClr val="tx2"/>
                </a:solidFill>
                <a:latin typeface="+mj-lt"/>
              </a:defRPr>
            </a:lvl1pPr>
          </a:lstStyle>
          <a:p>
            <a:r>
              <a:rPr lang="en-US" dirty="0"/>
              <a:t>Click to add title</a:t>
            </a:r>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0527104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D. Green two third">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1" name="Rectangle 10"/>
          <p:cNvSpPr/>
          <p:nvPr userDrawn="1"/>
        </p:nvSpPr>
        <p:spPr bwMode="gray">
          <a:xfrm>
            <a:off x="7819543" y="0"/>
            <a:ext cx="437245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12"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dirty="0"/>
              <a:t>Click icon below to insert an image or remove this placeholder to use the whitespace in another way</a:t>
            </a:r>
          </a:p>
        </p:txBody>
      </p:sp>
      <p:sp>
        <p:nvSpPr>
          <p:cNvPr id="13"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15" name="Title 1"/>
          <p:cNvSpPr>
            <a:spLocks noGrp="1"/>
          </p:cNvSpPr>
          <p:nvPr>
            <p:ph type="title" hasCustomPrompt="1"/>
          </p:nvPr>
        </p:nvSpPr>
        <p:spPr bwMode="black">
          <a:xfrm>
            <a:off x="630936" y="178560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dirty="0"/>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dirty="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2905789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D. Left arrow">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42795716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189" name="think-cell Slide" r:id="rId4" imgW="324" imgH="324" progId="TCLayout.ActiveDocument.1">
                  <p:embed/>
                </p:oleObj>
              </mc:Choice>
              <mc:Fallback>
                <p:oleObj name="think-cell Slide" r:id="rId4" imgW="324" imgH="324"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0" name="Title 2"/>
          <p:cNvSpPr>
            <a:spLocks noGrp="1"/>
          </p:cNvSpPr>
          <p:nvPr>
            <p:ph type="title" hasCustomPrompt="1"/>
          </p:nvPr>
        </p:nvSpPr>
        <p:spPr>
          <a:xfrm>
            <a:off x="630000" y="2764203"/>
            <a:ext cx="2478638" cy="1314311"/>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dirty="0">
                <a:solidFill>
                  <a:schemeClr val="tx2"/>
                </a:solidFill>
              </a:rPr>
              <a:t>Click to add title</a:t>
            </a:r>
          </a:p>
        </p:txBody>
      </p:sp>
      <p:pic>
        <p:nvPicPr>
          <p:cNvPr id="12"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321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D. Green left arrow">
    <p:spTree>
      <p:nvGrpSpPr>
        <p:cNvPr id="1" name=""/>
        <p:cNvGrpSpPr/>
        <p:nvPr/>
      </p:nvGrpSpPr>
      <p:grpSpPr>
        <a:xfrm>
          <a:off x="0" y="0"/>
          <a:ext cx="0" cy="0"/>
          <a:chOff x="0" y="0"/>
          <a:chExt cx="0" cy="0"/>
        </a:xfrm>
      </p:grpSpPr>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2764203"/>
            <a:ext cx="2478638" cy="1314311"/>
          </a:xfrm>
        </p:spPr>
        <p:txBody>
          <a:bodyPr anchor="ctr" anchorCtr="0">
            <a:noAutofit/>
          </a:bodyPr>
          <a:lstStyle>
            <a:lvl1pPr>
              <a:defRPr>
                <a:solidFill>
                  <a:srgbClr val="FFFFFF"/>
                </a:solidFill>
                <a:latin typeface="+mj-lt"/>
              </a:defRPr>
            </a:lvl1pPr>
          </a:lstStyle>
          <a:p>
            <a:r>
              <a:rPr lang="en-US" dirty="0"/>
              <a:t>Click to add title</a:t>
            </a:r>
          </a:p>
        </p:txBody>
      </p:sp>
      <p:sp>
        <p:nvSpPr>
          <p:cNvPr id="15"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9979161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 Arrow one third">
    <p:spTree>
      <p:nvGrpSpPr>
        <p:cNvPr id="1" name=""/>
        <p:cNvGrpSpPr/>
        <p:nvPr/>
      </p:nvGrpSpPr>
      <p:grpSpPr>
        <a:xfrm>
          <a:off x="0" y="0"/>
          <a:ext cx="0" cy="0"/>
          <a:chOff x="0" y="0"/>
          <a:chExt cx="0" cy="0"/>
        </a:xfrm>
      </p:grpSpPr>
      <p:sp>
        <p:nvSpPr>
          <p:cNvPr id="9" name="TextBox 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dirty="0">
              <a:solidFill>
                <a:schemeClr val="bg1"/>
              </a:solidFill>
              <a:latin typeface="+mn-lt"/>
              <a:ea typeface="+mn-ea"/>
              <a:cs typeface="+mn-cs"/>
              <a:sym typeface="Trebuchet MS" panose="020B0603020202020204" pitchFamily="34" charset="0"/>
            </a:endParaRPr>
          </a:p>
        </p:txBody>
      </p:sp>
      <p:sp>
        <p:nvSpPr>
          <p:cNvPr id="10"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9" name="Pentagon 3"/>
          <p:cNvSpPr/>
          <p:nvPr userDrawn="1"/>
        </p:nvSpPr>
        <p:spPr bwMode="white">
          <a:xfrm>
            <a:off x="1" y="0"/>
            <a:ext cx="5426920"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dirty="0"/>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76992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 Green arrow one third">
    <p:spTree>
      <p:nvGrpSpPr>
        <p:cNvPr id="1" name=""/>
        <p:cNvGrpSpPr/>
        <p:nvPr/>
      </p:nvGrpSpPr>
      <p:grpSpPr>
        <a:xfrm>
          <a:off x="0" y="0"/>
          <a:ext cx="0" cy="0"/>
          <a:chOff x="0" y="0"/>
          <a:chExt cx="0" cy="0"/>
        </a:xfrm>
      </p:grpSpPr>
      <p:sp>
        <p:nvSpPr>
          <p:cNvPr id="19"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dirty="0"/>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5893568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D. Arrow half">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latin typeface="+mj-lt"/>
                <a:sym typeface="Trebuchet MS" panose="020B0603020202020204" pitchFamily="34" charset="0"/>
              </a:defRPr>
            </a:lvl1pPr>
          </a:lstStyle>
          <a:p>
            <a:r>
              <a:rPr lang="en-US" dirty="0"/>
              <a:t>Click to add title</a:t>
            </a: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8095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D. Green arrow half">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dirty="0"/>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19690273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 Arrow two third">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dirty="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latin typeface="+mj-lt"/>
                <a:sym typeface="Trebuchet MS" panose="020B0603020202020204" pitchFamily="34" charset="0"/>
              </a:defRPr>
            </a:lvl1pPr>
          </a:lstStyle>
          <a:p>
            <a:r>
              <a:rPr lang="en-US" dirty="0"/>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683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 Green arrow two third">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dirty="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dirty="0"/>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9849398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 Big statement green">
    <p:spTree>
      <p:nvGrpSpPr>
        <p:cNvPr id="1" name=""/>
        <p:cNvGrpSpPr/>
        <p:nvPr/>
      </p:nvGrpSpPr>
      <p:grpSpPr>
        <a:xfrm>
          <a:off x="0" y="0"/>
          <a:ext cx="0" cy="0"/>
          <a:chOff x="0" y="0"/>
          <a:chExt cx="0" cy="0"/>
        </a:xfrm>
      </p:grpSpPr>
      <p:sp>
        <p:nvSpPr>
          <p:cNvPr id="7"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0" name="TextBox 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11"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dirty="0"/>
              <a:t>Click to add big statement text</a:t>
            </a:r>
          </a:p>
        </p:txBody>
      </p:sp>
    </p:spTree>
    <p:extLst>
      <p:ext uri="{BB962C8B-B14F-4D97-AF65-F5344CB8AC3E}">
        <p14:creationId xmlns:p14="http://schemas.microsoft.com/office/powerpoint/2010/main" val="5850758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box">
    <p:spTree>
      <p:nvGrpSpPr>
        <p:cNvPr id="1" name=""/>
        <p:cNvGrpSpPr/>
        <p:nvPr/>
      </p:nvGrpSpPr>
      <p:grpSpPr>
        <a:xfrm>
          <a:off x="0" y="0"/>
          <a:ext cx="0" cy="0"/>
          <a:chOff x="0" y="0"/>
          <a:chExt cx="0" cy="0"/>
        </a:xfrm>
      </p:grpSpPr>
      <p:sp>
        <p:nvSpPr>
          <p:cNvPr id="2" name="Title 1"/>
          <p:cNvSpPr>
            <a:spLocks noGrp="1"/>
          </p:cNvSpPr>
          <p:nvPr>
            <p:ph type="title" hasCustomPrompt="1"/>
          </p:nvPr>
        </p:nvSpPr>
        <p:spPr bwMode="blackWhite">
          <a:xfrm>
            <a:off x="1284742" y="2668041"/>
            <a:ext cx="9620491" cy="3201026"/>
          </a:xfrm>
          <a:prstGeom prst="rect">
            <a:avLst/>
          </a:prstGeom>
          <a:ln w="9525">
            <a:solidFill>
              <a:schemeClr val="bg1"/>
            </a:solidFill>
          </a:ln>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dirty="0"/>
              <a:t>Click to add big statement text</a:t>
            </a:r>
          </a:p>
        </p:txBody>
      </p:sp>
      <p:sp>
        <p:nvSpPr>
          <p:cNvPr id="4" name="TextBox 3"/>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59" name="Rectangle 58"/>
          <p:cNvSpPr/>
          <p:nvPr userDrawn="1"/>
        </p:nvSpPr>
        <p:spPr bwMode="white">
          <a:xfrm>
            <a:off x="1284743" y="1428131"/>
            <a:ext cx="947672" cy="947672"/>
          </a:xfrm>
          <a:prstGeom prst="rect">
            <a:avLst/>
          </a:prstGeom>
          <a:noFill/>
          <a:ln>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dirty="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7123234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 Big statement icon">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lvl1pPr>
              <a:defRPr>
                <a:latin typeface="+mn-lt"/>
                <a:sym typeface="Trebuchet MS" panose="020B0603020202020204" pitchFamily="34" charset="0"/>
              </a:defRPr>
            </a:lvl1pPr>
          </a:lstStyle>
          <a:p>
            <a:endParaRPr lang="en-US" dirty="0"/>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dirty="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dirty="0"/>
              <a:t>Click to add big statement text</a:t>
            </a:r>
          </a:p>
        </p:txBody>
      </p:sp>
    </p:spTree>
    <p:extLst>
      <p:ext uri="{BB962C8B-B14F-4D97-AF65-F5344CB8AC3E}">
        <p14:creationId xmlns:p14="http://schemas.microsoft.com/office/powerpoint/2010/main" val="39361921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D. Quot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40665806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8213" name="think-cell Slide" r:id="rId4" imgW="384" imgH="384" progId="TCLayout.ActiveDocument.1">
                  <p:embed/>
                </p:oleObj>
              </mc:Choice>
              <mc:Fallback>
                <p:oleObj name="think-cell Slide" r:id="rId4" imgW="384" imgH="384"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dirty="0"/>
          </a:p>
        </p:txBody>
      </p:sp>
      <p:pic>
        <p:nvPicPr>
          <p:cNvPr id="7" name="Picture 6"/>
          <p:cNvPicPr>
            <a:picLocks noChangeAspect="1"/>
          </p:cNvPicPr>
          <p:nvPr userDrawn="1"/>
        </p:nvPicPr>
        <p:blipFill rotWithShape="1">
          <a:blip r:embed="rId6">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dirty="0">
              <a:latin typeface="+mn-lt"/>
              <a:sym typeface="Trebuchet MS" panose="020B0603020202020204" pitchFamily="34" charset="0"/>
            </a:endParaRPr>
          </a:p>
        </p:txBody>
      </p:sp>
    </p:spTree>
    <p:extLst>
      <p:ext uri="{BB962C8B-B14F-4D97-AF65-F5344CB8AC3E}">
        <p14:creationId xmlns:p14="http://schemas.microsoft.com/office/powerpoint/2010/main" val="37419413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D. Special gray">
    <p:spTree>
      <p:nvGrpSpPr>
        <p:cNvPr id="1" name=""/>
        <p:cNvGrpSpPr/>
        <p:nvPr/>
      </p:nvGrpSpPr>
      <p:grpSpPr>
        <a:xfrm>
          <a:off x="0" y="0"/>
          <a:ext cx="0" cy="0"/>
          <a:chOff x="0" y="0"/>
          <a:chExt cx="0" cy="0"/>
        </a:xfrm>
      </p:grpSpPr>
      <p:sp>
        <p:nvSpPr>
          <p:cNvPr id="5" name="TextBox 4"/>
          <p:cNvSpPr txBox="1"/>
          <p:nvPr/>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10933200" cy="332399"/>
          </a:xfrm>
        </p:spPr>
        <p:txBody>
          <a:bodyPr/>
          <a:lstStyle>
            <a:lvl1pPr>
              <a:defRPr>
                <a:solidFill>
                  <a:schemeClr val="bg1"/>
                </a:solidFill>
                <a:latin typeface="+mj-lt"/>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25483755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D. Table of contents">
    <p:spTree>
      <p:nvGrpSpPr>
        <p:cNvPr id="1" name=""/>
        <p:cNvGrpSpPr/>
        <p:nvPr/>
      </p:nvGrpSpPr>
      <p:grpSpPr>
        <a:xfrm>
          <a:off x="0" y="0"/>
          <a:ext cx="0" cy="0"/>
          <a:chOff x="0" y="0"/>
          <a:chExt cx="0" cy="0"/>
        </a:xfrm>
      </p:grpSpPr>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dirty="0">
              <a:solidFill>
                <a:prstClr val="white"/>
              </a:solidFill>
              <a:latin typeface="+mn-lt"/>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dirty="0">
                <a:solidFill>
                  <a:schemeClr val="tx2"/>
                </a:solidFill>
                <a:latin typeface="+mn-lt"/>
                <a:sym typeface="Trebuchet MS" panose="020B0603020202020204" pitchFamily="34" charset="0"/>
              </a:rPr>
              <a:t>Table of contents</a:t>
            </a:r>
          </a:p>
        </p:txBody>
      </p:sp>
      <p:sp>
        <p:nvSpPr>
          <p:cNvPr id="15"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39090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D. Blank green">
    <p:spTree>
      <p:nvGrpSpPr>
        <p:cNvPr id="1" name=""/>
        <p:cNvGrpSpPr/>
        <p:nvPr/>
      </p:nvGrpSpPr>
      <p:grpSpPr>
        <a:xfrm>
          <a:off x="0" y="0"/>
          <a:ext cx="0" cy="0"/>
          <a:chOff x="0" y="0"/>
          <a:chExt cx="0" cy="0"/>
        </a:xfrm>
      </p:grpSpPr>
      <p:sp>
        <p:nvSpPr>
          <p:cNvPr id="6"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1" name="TextBox 10"/>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408276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D. 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lvl1pPr>
              <a:defRPr>
                <a:latin typeface="+mn-lt"/>
                <a:sym typeface="Trebuchet MS" panose="020B0603020202020204" pitchFamily="34" charset="0"/>
              </a:defRPr>
            </a:lvl1pPr>
          </a:lstStyle>
          <a:p>
            <a:endParaRPr lang="en-US" dirty="0"/>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5711853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D. Disclaimer">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dirty="0">
                <a:latin typeface="+mn-lt"/>
                <a:sym typeface="Trebuchet MS" panose="020B0603020202020204" pitchFamily="34" charset="0"/>
              </a:rPr>
              <a:t>The services and materials provided by Boston Consulting Group (BCG) are subject to BCG's Standard Terms </a:t>
            </a:r>
            <a:br>
              <a:rPr lang="en-US" sz="900" b="0" dirty="0">
                <a:latin typeface="+mn-lt"/>
                <a:sym typeface="Trebuchet MS" panose="020B0603020202020204" pitchFamily="34" charset="0"/>
              </a:rPr>
            </a:br>
            <a:r>
              <a:rPr lang="en-US" sz="900" b="0" dirty="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dirty="0">
                <a:latin typeface="+mn-lt"/>
                <a:sym typeface="Trebuchet MS" panose="020B0603020202020204" pitchFamily="34" charset="0"/>
              </a:rPr>
            </a:br>
            <a:r>
              <a:rPr lang="en-US" sz="900" b="0" dirty="0">
                <a:latin typeface="+mn-lt"/>
                <a:sym typeface="Trebuchet MS" panose="020B0603020202020204" pitchFamily="34" charset="0"/>
              </a:rPr>
              <a:t>to update these materials after the date hereof, notwithstanding that such information may become outdated </a:t>
            </a:r>
            <a:br>
              <a:rPr lang="en-US" sz="900" b="0" dirty="0">
                <a:latin typeface="+mn-lt"/>
                <a:sym typeface="Trebuchet MS" panose="020B0603020202020204" pitchFamily="34" charset="0"/>
              </a:rPr>
            </a:br>
            <a:r>
              <a:rPr lang="en-US" sz="900" b="0" dirty="0">
                <a:latin typeface="+mn-lt"/>
                <a:sym typeface="Trebuchet MS" panose="020B0603020202020204" pitchFamily="34" charset="0"/>
              </a:rPr>
              <a:t>or inaccurate.</a:t>
            </a:r>
          </a:p>
          <a:p>
            <a:pPr indent="0">
              <a:lnSpc>
                <a:spcPct val="100000"/>
              </a:lnSpc>
            </a:pPr>
            <a:r>
              <a:rPr lang="en-US" sz="900" b="0" dirty="0">
                <a:latin typeface="+mn-lt"/>
                <a:sym typeface="Trebuchet MS" panose="020B0603020202020204" pitchFamily="34" charset="0"/>
              </a:rPr>
              <a:t> </a:t>
            </a:r>
          </a:p>
          <a:p>
            <a:pPr indent="0">
              <a:lnSpc>
                <a:spcPct val="100000"/>
              </a:lnSpc>
            </a:pPr>
            <a:r>
              <a:rPr lang="en-US" sz="900" b="0" dirty="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a:t>
            </a:r>
            <a:br>
              <a:rPr lang="en-US" sz="900" b="0" dirty="0">
                <a:latin typeface="+mn-lt"/>
                <a:sym typeface="Trebuchet MS" panose="020B0603020202020204" pitchFamily="34" charset="0"/>
              </a:rPr>
            </a:br>
            <a:r>
              <a:rPr lang="en-US" sz="900" b="0" dirty="0">
                <a:latin typeface="+mn-lt"/>
                <a:sym typeface="Trebuchet MS" panose="020B0603020202020204" pitchFamily="34" charset="0"/>
              </a:rPr>
              <a:t>of this document shall be deemed agreement with and consideration for the foregoing.</a:t>
            </a:r>
          </a:p>
          <a:p>
            <a:pPr indent="0">
              <a:lnSpc>
                <a:spcPct val="100000"/>
              </a:lnSpc>
            </a:pPr>
            <a:endParaRPr lang="en-US" sz="900" b="0" dirty="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dirty="0">
                <a:latin typeface="+mn-lt"/>
                <a:sym typeface="Trebuchet MS" panose="020B0603020202020204" pitchFamily="34" charset="0"/>
              </a:rPr>
              <a:t>BCG does not provide fairness opinions or valuations of market transactions, and these materials should not be relied </a:t>
            </a:r>
            <a:br>
              <a:rPr lang="en-US" sz="900" b="0" dirty="0">
                <a:latin typeface="+mn-lt"/>
                <a:sym typeface="Trebuchet MS" panose="020B0603020202020204" pitchFamily="34" charset="0"/>
              </a:rPr>
            </a:br>
            <a:r>
              <a:rPr lang="en-US" sz="900" b="0" dirty="0">
                <a:latin typeface="+mn-lt"/>
                <a:sym typeface="Trebuchet MS" panose="020B0603020202020204" pitchFamily="34" charset="0"/>
              </a:rPr>
              <a:t>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a:t>
            </a:r>
            <a:br>
              <a:rPr lang="en-US" sz="900" b="0" dirty="0">
                <a:latin typeface="+mn-lt"/>
                <a:sym typeface="Trebuchet MS" panose="020B0603020202020204" pitchFamily="34" charset="0"/>
              </a:rPr>
            </a:br>
            <a:r>
              <a:rPr lang="en-US" sz="900" b="0" dirty="0">
                <a:latin typeface="+mn-lt"/>
                <a:sym typeface="Trebuchet MS" panose="020B0603020202020204" pitchFamily="34" charset="0"/>
              </a:rPr>
              <a:t>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dirty="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lvl1pPr>
              <a:defRPr>
                <a:latin typeface="+mn-lt"/>
                <a:sym typeface="Trebuchet MS" panose="020B0603020202020204" pitchFamily="34" charset="0"/>
              </a:defRPr>
            </a:lvl1pPr>
          </a:lstStyle>
          <a:p>
            <a:endParaRPr lang="en-US" dirty="0"/>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4132211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D. 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875382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237" name="think-cell Slide" r:id="rId6" imgW="384" imgH="384" progId="TCLayout.ActiveDocument.1">
                  <p:embed/>
                </p:oleObj>
              </mc:Choice>
              <mc:Fallback>
                <p:oleObj name="think-cell Slide" r:id="rId6" imgW="384" imgH="384" progId="TCLayout.ActiveDocument.1">
                  <p:embed/>
                  <p:pic>
                    <p:nvPicPr>
                      <p:cNvPr id="2" name="Object 1" hidden="1"/>
                      <p:cNvPicPr/>
                      <p:nvPr/>
                    </p:nvPicPr>
                    <p:blipFill>
                      <a:blip r:embed="rId7"/>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3"/>
            </p:custDataLst>
          </p:nvPr>
        </p:nvPicPr>
        <p:blipFill>
          <a:blip r:embed="rId8">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dirty="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dirty="0">
                <a:solidFill>
                  <a:schemeClr val="bg1"/>
                </a:solidFill>
                <a:latin typeface="+mn-lt"/>
                <a:sym typeface="Trebuchet MS" panose="020B0603020202020204" pitchFamily="34" charset="0"/>
              </a:rPr>
              <a:t>bcg.com</a:t>
            </a:r>
          </a:p>
        </p:txBody>
      </p:sp>
      <p:sp>
        <p:nvSpPr>
          <p:cNvPr id="10" name="Freeform 9"/>
          <p:cNvSpPr>
            <a:spLocks noChangeAspect="1"/>
          </p:cNvSpPr>
          <p:nvPr userDrawn="1">
            <p:custDataLst>
              <p:tags r:id="rId4"/>
            </p:custDataLst>
          </p:nvPr>
        </p:nvSpPr>
        <p:spPr bwMode="auto">
          <a:xfrm>
            <a:off x="2676857"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23516218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D. Layout guide">
    <p:spTree>
      <p:nvGrpSpPr>
        <p:cNvPr id="1" name=""/>
        <p:cNvGrpSpPr/>
        <p:nvPr/>
      </p:nvGrpSpPr>
      <p:grpSpPr>
        <a:xfrm>
          <a:off x="0" y="0"/>
          <a:ext cx="0" cy="0"/>
          <a:chOff x="0" y="0"/>
          <a:chExt cx="0" cy="0"/>
        </a:xfrm>
      </p:grpSpPr>
      <p:grpSp>
        <p:nvGrpSpPr>
          <p:cNvPr id="144" name="Group 143"/>
          <p:cNvGrpSpPr/>
          <p:nvPr userDrawn="1"/>
        </p:nvGrpSpPr>
        <p:grpSpPr>
          <a:xfrm>
            <a:off x="-600" y="-1"/>
            <a:ext cx="12193800" cy="6858001"/>
            <a:chOff x="-600" y="-1"/>
            <a:chExt cx="12193800" cy="6858001"/>
          </a:xfrm>
        </p:grpSpPr>
        <p:sp>
          <p:nvSpPr>
            <p:cNvPr id="145"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tx1"/>
                </a:solidFill>
                <a:latin typeface="+mn-lt"/>
              </a:endParaRPr>
            </a:p>
          </p:txBody>
        </p:sp>
        <p:grpSp>
          <p:nvGrpSpPr>
            <p:cNvPr id="146" name="Baselines / anchors"/>
            <p:cNvGrpSpPr/>
            <p:nvPr userDrawn="1"/>
          </p:nvGrpSpPr>
          <p:grpSpPr>
            <a:xfrm>
              <a:off x="-600" y="622800"/>
              <a:ext cx="12193200" cy="5536800"/>
              <a:chOff x="12623800" y="622800"/>
              <a:chExt cx="11176000" cy="5536800"/>
            </a:xfrm>
          </p:grpSpPr>
          <p:cxnSp>
            <p:nvCxnSpPr>
              <p:cNvPr id="170" name="Straight Connector 169"/>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147" name="Gutter space"/>
            <p:cNvGrpSpPr/>
            <p:nvPr userDrawn="1"/>
          </p:nvGrpSpPr>
          <p:grpSpPr>
            <a:xfrm>
              <a:off x="1277000" y="623550"/>
              <a:ext cx="9638000" cy="5537047"/>
              <a:chOff x="1277000" y="623550"/>
              <a:chExt cx="9638000" cy="5537047"/>
            </a:xfrm>
          </p:grpSpPr>
          <p:sp>
            <p:nvSpPr>
              <p:cNvPr id="159"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0"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1"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2"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3"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4"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5"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6"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7"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8"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69"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grpSp>
        <p:sp>
          <p:nvSpPr>
            <p:cNvPr id="148"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575757"/>
                </a:solidFill>
                <a:effectLst/>
                <a:uLnTx/>
                <a:uFillTx/>
                <a:latin typeface="+mn-lt"/>
                <a:ea typeface="+mn-ea"/>
                <a:cs typeface="+mn-cs"/>
              </a:endParaRPr>
            </a:p>
          </p:txBody>
        </p:sp>
        <p:sp>
          <p:nvSpPr>
            <p:cNvPr id="149"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50"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grpSp>
          <p:nvGrpSpPr>
            <p:cNvPr id="151" name="Five column measure"/>
            <p:cNvGrpSpPr/>
            <p:nvPr userDrawn="1"/>
          </p:nvGrpSpPr>
          <p:grpSpPr>
            <a:xfrm>
              <a:off x="629400" y="5975122"/>
              <a:ext cx="10933200" cy="79536"/>
              <a:chOff x="629400" y="5975122"/>
              <a:chExt cx="10933200" cy="79536"/>
            </a:xfrm>
          </p:grpSpPr>
          <p:sp>
            <p:nvSpPr>
              <p:cNvPr id="154"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55"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56"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57"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sp>
            <p:nvSpPr>
              <p:cNvPr id="158"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n-lt"/>
                </a:endParaRPr>
              </a:p>
            </p:txBody>
          </p:sp>
        </p:grpSp>
        <p:sp>
          <p:nvSpPr>
            <p:cNvPr id="152"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dirty="0">
                <a:solidFill>
                  <a:schemeClr val="bg1"/>
                </a:solidFill>
                <a:latin typeface="+mn-lt"/>
              </a:endParaRPr>
            </a:p>
          </p:txBody>
        </p:sp>
        <p:sp>
          <p:nvSpPr>
            <p:cNvPr id="153"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8187540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Agenda Section Header Overview">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61" name="think-cell Slide" r:id="rId5" imgW="270" imgH="270" progId="TCLayout.ActiveDocument.1">
                  <p:embed/>
                </p:oleObj>
              </mc:Choice>
              <mc:Fallback>
                <p:oleObj name="think-cell Slide" r:id="rId5" imgW="270" imgH="270" progId="TCLayout.ActiveDocument.1">
                  <p:embed/>
                  <p:pic>
                    <p:nvPicPr>
                      <p:cNvPr id="3" name="Object 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Trebuchet MS" panose="020B0603020202020204" pitchFamily="34" charset="0"/>
                <a:sym typeface="Trebuchet MS" panose="020B0603020202020204" pitchFamily="34" charset="0"/>
              </a:rPr>
              <a:t>Copyright © 2020 by Boston Consulting Group. All rights reserved.</a:t>
            </a:r>
            <a:endParaRPr lang="en-US" sz="700" dirty="0">
              <a:solidFill>
                <a:schemeClr val="bg1"/>
              </a:solidFill>
              <a:latin typeface="Trebuchet MS" panose="020B0603020202020204" pitchFamily="34" charset="0"/>
              <a:sym typeface="Trebuchet MS" panose="020B0603020202020204" pitchFamily="34" charset="0"/>
            </a:endParaRPr>
          </a:p>
        </p:txBody>
      </p:sp>
      <p:sp>
        <p:nvSpPr>
          <p:cNvPr id="11" name="Rectangle 10"/>
          <p:cNvSpPr/>
          <p:nvPr userDrawn="1"/>
        </p:nvSpPr>
        <p:spPr bwMode="invGray">
          <a:xfrm>
            <a:off x="1388145" y="4691187"/>
            <a:ext cx="929337" cy="995874"/>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dirty="0">
              <a:solidFill>
                <a:prstClr val="white"/>
              </a:solidFill>
              <a:latin typeface="Trebuchet MS" panose="020B0603020202020204" pitchFamily="34" charset="0"/>
            </a:endParaRPr>
          </a:p>
        </p:txBody>
      </p:sp>
      <p:sp>
        <p:nvSpPr>
          <p:cNvPr id="12" name="Rectangle 11"/>
          <p:cNvSpPr/>
          <p:nvPr userDrawn="1">
            <p:custDataLst>
              <p:tags r:id="rId3"/>
            </p:custDataLst>
          </p:nvPr>
        </p:nvSpPr>
        <p:spPr>
          <a:xfrm>
            <a:off x="2509482" y="4691187"/>
            <a:ext cx="1570152" cy="1468176"/>
          </a:xfrm>
          <a:prstGeom prst="rect">
            <a:avLst/>
          </a:prstGeom>
          <a:noFill/>
          <a:ln w="9525" cmpd="sng">
            <a:solidFill>
              <a:srgbClr val="FFFFFF"/>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dirty="0">
              <a:solidFill>
                <a:srgbClr val="FFFFFF"/>
              </a:solidFill>
              <a:latin typeface="Trebuchet MS" panose="020B0603020202020204" pitchFamily="34" charset="0"/>
            </a:endParaRPr>
          </a:p>
        </p:txBody>
      </p:sp>
      <p:sp>
        <p:nvSpPr>
          <p:cNvPr id="2" name="TextBox 1"/>
          <p:cNvSpPr txBox="1"/>
          <p:nvPr userDrawn="1"/>
        </p:nvSpPr>
        <p:spPr>
          <a:xfrm>
            <a:off x="630000" y="907199"/>
            <a:ext cx="3448800" cy="3488400"/>
          </a:xfrm>
          <a:prstGeom prst="rect">
            <a:avLst/>
          </a:prstGeom>
          <a:noFill/>
          <a:ln>
            <a:solidFill>
              <a:schemeClr val="bg1"/>
            </a:solidFill>
          </a:ln>
        </p:spPr>
        <p:txBody>
          <a:bodyPr wrap="square" lIns="612000" tIns="468000" rIns="0" bIns="0" rtlCol="0" anchor="t">
            <a:spAutoFit/>
          </a:bodyPr>
          <a:lstStyle/>
          <a:p>
            <a:pPr>
              <a:lnSpc>
                <a:spcPct val="90000"/>
              </a:lnSpc>
              <a:spcAft>
                <a:spcPts val="600"/>
              </a:spcAft>
            </a:pPr>
            <a:endParaRPr lang="en-US" sz="5400" dirty="0">
              <a:solidFill>
                <a:schemeClr val="bg1"/>
              </a:solidFill>
            </a:endParaRPr>
          </a:p>
        </p:txBody>
      </p:sp>
      <p:sp>
        <p:nvSpPr>
          <p:cNvPr id="10" name="TextBox 1"/>
          <p:cNvSpPr txBox="1"/>
          <p:nvPr userDrawn="1"/>
        </p:nvSpPr>
        <p:spPr>
          <a:xfrm>
            <a:off x="1109949" y="1115416"/>
            <a:ext cx="2488182" cy="896399"/>
          </a:xfrm>
          <a:prstGeom prst="rect">
            <a:avLst/>
          </a:prstGeom>
          <a:noFill/>
        </p:spPr>
        <p:txBody>
          <a:bodyPr wrap="none" rtlCol="0">
            <a:spAutoFit/>
          </a:bodyPr>
          <a:lstStyle/>
          <a:p>
            <a:pPr algn="ctr" fontAlgn="auto">
              <a:lnSpc>
                <a:spcPct val="95000"/>
              </a:lnSpc>
              <a:spcBef>
                <a:spcPts val="0"/>
              </a:spcBef>
              <a:spcAft>
                <a:spcPts val="0"/>
              </a:spcAft>
            </a:pPr>
            <a:r>
              <a:rPr lang="en-US" sz="5400" dirty="0">
                <a:solidFill>
                  <a:schemeClr val="bg1"/>
                </a:solidFill>
                <a:latin typeface="+mj-lt"/>
              </a:rPr>
              <a:t>Agenda</a:t>
            </a:r>
          </a:p>
        </p:txBody>
      </p:sp>
    </p:spTree>
    <p:extLst>
      <p:ext uri="{BB962C8B-B14F-4D97-AF65-F5344CB8AC3E}">
        <p14:creationId xmlns:p14="http://schemas.microsoft.com/office/powerpoint/2010/main" val="25703140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line">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14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bg1"/>
                </a:solidFill>
                <a:latin typeface="+mj-lt"/>
                <a:sym typeface="Trebuchet MS" panose="020B0603020202020204" pitchFamily="34" charset="0"/>
              </a:defRPr>
            </a:lvl1pPr>
          </a:lstStyle>
          <a:p>
            <a:r>
              <a:rPr lang="en-US" dirty="0"/>
              <a:t>Click to add big statement text</a:t>
            </a:r>
          </a:p>
        </p:txBody>
      </p:sp>
      <p:cxnSp>
        <p:nvCxnSpPr>
          <p:cNvPr id="148" name="Straight Connector 147"/>
          <p:cNvCxnSpPr/>
          <p:nvPr userDrawn="1"/>
        </p:nvCxnSpPr>
        <p:spPr bwMode="white">
          <a:xfrm>
            <a:off x="618898" y="3680016"/>
            <a:ext cx="11576304" cy="0"/>
          </a:xfrm>
          <a:prstGeom prst="line">
            <a:avLst/>
          </a:prstGeom>
          <a:ln w="19050"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Agenda Section Header">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196349202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285"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Trebuchet MS" panose="020B0603020202020204" pitchFamily="34" charset="0"/>
                <a:sym typeface="Trebuchet MS" panose="020B0603020202020204" pitchFamily="34" charset="0"/>
              </a:rPr>
              <a:t>Copyright © 2020 by Boston Consulting Group. All rights reserved.</a:t>
            </a:r>
            <a:endParaRPr lang="en-US" sz="700" dirty="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bwMode="white">
          <a:xfrm>
            <a:off x="1284743" y="1428131"/>
            <a:ext cx="947672" cy="947672"/>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dirty="0">
              <a:solidFill>
                <a:schemeClr val="bg1"/>
              </a:solidFill>
              <a:latin typeface="Trebuchet MS" panose="020B0603020202020204" pitchFamily="34" charset="0"/>
              <a:sym typeface="Trebuchet MS" panose="020B0603020202020204" pitchFamily="34" charset="0"/>
            </a:endParaRPr>
          </a:p>
        </p:txBody>
      </p:sp>
      <p:sp>
        <p:nvSpPr>
          <p:cNvPr id="13" name="Rectangle 12"/>
          <p:cNvSpPr/>
          <p:nvPr userDrawn="1"/>
        </p:nvSpPr>
        <p:spPr>
          <a:xfrm>
            <a:off x="1285200" y="2667600"/>
            <a:ext cx="9619200" cy="3200400"/>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dirty="0">
              <a:solidFill>
                <a:prstClr val="white"/>
              </a:solidFill>
              <a:latin typeface="Trebuchet MS" panose="020B0603020202020204" pitchFamily="34" charset="0"/>
            </a:endParaRPr>
          </a:p>
        </p:txBody>
      </p:sp>
    </p:spTree>
    <p:extLst>
      <p:ext uri="{BB962C8B-B14F-4D97-AF65-F5344CB8AC3E}">
        <p14:creationId xmlns:p14="http://schemas.microsoft.com/office/powerpoint/2010/main" val="3729285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Agenda Full Width Overview">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2309"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Trebuchet MS" panose="020B0603020202020204" pitchFamily="34" charset="0"/>
                <a:sym typeface="Trebuchet MS" panose="020B0603020202020204" pitchFamily="34" charset="0"/>
              </a:rPr>
              <a:t>Copyright © 2020 by Boston Consulting Group. All rights reserved.</a:t>
            </a:r>
            <a:endParaRPr lang="en-US" sz="700" dirty="0">
              <a:solidFill>
                <a:schemeClr val="bg1"/>
              </a:solidFill>
              <a:latin typeface="Trebuchet MS" panose="020B0603020202020204" pitchFamily="34" charset="0"/>
              <a:sym typeface="Trebuchet MS" panose="020B0603020202020204" pitchFamily="34" charset="0"/>
            </a:endParaRPr>
          </a:p>
        </p:txBody>
      </p:sp>
      <p:sp>
        <p:nvSpPr>
          <p:cNvPr id="10"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dirty="0">
                <a:solidFill>
                  <a:schemeClr val="bg1"/>
                </a:solidFill>
              </a:rPr>
              <a:t>Agenda</a:t>
            </a:r>
          </a:p>
        </p:txBody>
      </p:sp>
      <p:cxnSp>
        <p:nvCxnSpPr>
          <p:cNvPr id="13" name="Straight Connector 12"/>
          <p:cNvCxnSpPr/>
          <p:nvPr userDrawn="1"/>
        </p:nvCxnSpPr>
        <p:spPr bwMode="white">
          <a:xfrm>
            <a:off x="618898" y="1206000"/>
            <a:ext cx="11576304" cy="0"/>
          </a:xfrm>
          <a:prstGeom prst="line">
            <a:avLst/>
          </a:prstGeom>
          <a:ln w="9525"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60771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Agenda Two-Thirds">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3333"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0" name="Picture 9"/>
          <p:cNvPicPr>
            <a:picLocks noChangeAspect="1"/>
          </p:cNvPicPr>
          <p:nvPr userDrawn="1"/>
        </p:nvPicPr>
        <p:blipFill rotWithShape="1">
          <a:blip r:embed="rId6">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7" name="TextBox 16"/>
          <p:cNvSpPr txBox="1"/>
          <p:nvPr userDrawn="1"/>
        </p:nvSpPr>
        <p:spPr>
          <a:xfrm>
            <a:off x="630000" y="3207715"/>
            <a:ext cx="1547143" cy="443198"/>
          </a:xfrm>
          <a:prstGeom prst="rect">
            <a:avLst/>
          </a:prstGeom>
          <a:noFill/>
        </p:spPr>
        <p:txBody>
          <a:bodyPr wrap="square" lIns="0" tIns="0" rIns="0" bIns="0" rtlCol="0" anchor="t">
            <a:spAutoFit/>
          </a:bodyPr>
          <a:lstStyle/>
          <a:p>
            <a:pPr>
              <a:lnSpc>
                <a:spcPct val="90000"/>
              </a:lnSpc>
              <a:spcAft>
                <a:spcPts val="600"/>
              </a:spcAft>
            </a:pPr>
            <a:r>
              <a:rPr lang="en-US" sz="3200" dirty="0">
                <a:solidFill>
                  <a:schemeClr val="bg1"/>
                </a:solidFill>
              </a:rPr>
              <a:t>Agenda</a:t>
            </a:r>
          </a:p>
        </p:txBody>
      </p:sp>
    </p:spTree>
    <p:extLst>
      <p:ext uri="{BB962C8B-B14F-4D97-AF65-F5344CB8AC3E}">
        <p14:creationId xmlns:p14="http://schemas.microsoft.com/office/powerpoint/2010/main" val="2270190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Agenda D. Section Header Overview">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4357" name="think-cell Slide" r:id="rId5" imgW="270" imgH="270" progId="TCLayout.ActiveDocument.1">
                  <p:embed/>
                </p:oleObj>
              </mc:Choice>
              <mc:Fallback>
                <p:oleObj name="think-cell Slide" r:id="rId5" imgW="270" imgH="270"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Trebuchet MS" panose="020B0603020202020204" pitchFamily="34" charset="0"/>
                <a:sym typeface="Trebuchet MS" panose="020B0603020202020204" pitchFamily="34" charset="0"/>
              </a:rPr>
              <a:t>Copyright © 2020 by Boston Consulting Group. All rights reserved.</a:t>
            </a:r>
            <a:endParaRPr lang="en-US" sz="700" dirty="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invGray">
          <a:xfrm>
            <a:off x="1388145" y="4691187"/>
            <a:ext cx="929337" cy="995874"/>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dirty="0">
              <a:solidFill>
                <a:prstClr val="white"/>
              </a:solidFill>
              <a:latin typeface="Trebuchet MS" panose="020B0603020202020204" pitchFamily="34" charset="0"/>
            </a:endParaRPr>
          </a:p>
        </p:txBody>
      </p:sp>
      <p:sp>
        <p:nvSpPr>
          <p:cNvPr id="10" name="Rectangle 9"/>
          <p:cNvSpPr/>
          <p:nvPr userDrawn="1">
            <p:custDataLst>
              <p:tags r:id="rId3"/>
            </p:custDataLst>
          </p:nvPr>
        </p:nvSpPr>
        <p:spPr>
          <a:xfrm>
            <a:off x="2509482" y="4691187"/>
            <a:ext cx="1570152" cy="1468176"/>
          </a:xfrm>
          <a:prstGeom prst="rect">
            <a:avLst/>
          </a:prstGeom>
          <a:noFill/>
          <a:ln w="9525" cmpd="sng">
            <a:solidFill>
              <a:schemeClr val="accent4"/>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dirty="0">
              <a:solidFill>
                <a:srgbClr val="FFFFFF"/>
              </a:solidFill>
              <a:latin typeface="Trebuchet MS" panose="020B0603020202020204" pitchFamily="34" charset="0"/>
            </a:endParaRPr>
          </a:p>
        </p:txBody>
      </p:sp>
      <p:sp>
        <p:nvSpPr>
          <p:cNvPr id="11" name="TextBox 10"/>
          <p:cNvSpPr txBox="1"/>
          <p:nvPr userDrawn="1"/>
        </p:nvSpPr>
        <p:spPr>
          <a:xfrm>
            <a:off x="630000" y="907198"/>
            <a:ext cx="3448800" cy="3488400"/>
          </a:xfrm>
          <a:prstGeom prst="rect">
            <a:avLst/>
          </a:prstGeom>
          <a:noFill/>
          <a:ln>
            <a:solidFill>
              <a:schemeClr val="accent4"/>
            </a:solidFill>
          </a:ln>
        </p:spPr>
        <p:txBody>
          <a:bodyPr wrap="square" lIns="612000" tIns="468000" rIns="0" bIns="0" rtlCol="0" anchor="t">
            <a:spAutoFit/>
          </a:bodyPr>
          <a:lstStyle/>
          <a:p>
            <a:pPr>
              <a:lnSpc>
                <a:spcPct val="90000"/>
              </a:lnSpc>
              <a:spcAft>
                <a:spcPts val="600"/>
              </a:spcAft>
            </a:pPr>
            <a:endParaRPr lang="en-US" sz="5400" dirty="0">
              <a:solidFill>
                <a:schemeClr val="accent4"/>
              </a:solidFill>
            </a:endParaRPr>
          </a:p>
        </p:txBody>
      </p:sp>
      <p:sp>
        <p:nvSpPr>
          <p:cNvPr id="9" name="TextBox 1"/>
          <p:cNvSpPr txBox="1"/>
          <p:nvPr userDrawn="1"/>
        </p:nvSpPr>
        <p:spPr>
          <a:xfrm>
            <a:off x="1109949" y="1115416"/>
            <a:ext cx="2488182" cy="896399"/>
          </a:xfrm>
          <a:prstGeom prst="rect">
            <a:avLst/>
          </a:prstGeom>
          <a:noFill/>
        </p:spPr>
        <p:txBody>
          <a:bodyPr wrap="none" rtlCol="0">
            <a:spAutoFit/>
          </a:bodyPr>
          <a:lstStyle>
            <a:defPPr>
              <a:defRPr lang="en-US"/>
            </a:defPPr>
            <a:lvl1pPr algn="ctr" fontAlgn="auto">
              <a:lnSpc>
                <a:spcPct val="95000"/>
              </a:lnSpc>
              <a:spcBef>
                <a:spcPts val="0"/>
              </a:spcBef>
              <a:spcAft>
                <a:spcPts val="0"/>
              </a:spcAft>
              <a:defRPr sz="5400">
                <a:solidFill>
                  <a:schemeClr val="accent4"/>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dirty="0"/>
              <a:t>Agenda</a:t>
            </a:r>
          </a:p>
        </p:txBody>
      </p:sp>
    </p:spTree>
    <p:extLst>
      <p:ext uri="{BB962C8B-B14F-4D97-AF65-F5344CB8AC3E}">
        <p14:creationId xmlns:p14="http://schemas.microsoft.com/office/powerpoint/2010/main" val="18655767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Agenda D. Section Header">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44006171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5381"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Trebuchet MS" panose="020B0603020202020204" pitchFamily="34" charset="0"/>
                <a:sym typeface="Trebuchet MS" panose="020B0603020202020204" pitchFamily="34" charset="0"/>
              </a:rPr>
              <a:t>Copyright © 2020 by Boston Consulting Group. All rights reserved.</a:t>
            </a:r>
            <a:endParaRPr lang="en-US" sz="700" dirty="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white">
          <a:xfrm>
            <a:off x="1284743" y="1428131"/>
            <a:ext cx="947672" cy="947672"/>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dirty="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a:xfrm>
            <a:off x="1285200" y="2667600"/>
            <a:ext cx="9619200" cy="3200400"/>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dirty="0">
              <a:solidFill>
                <a:prstClr val="white"/>
              </a:solidFill>
              <a:latin typeface="Trebuchet MS" panose="020B0603020202020204" pitchFamily="34" charset="0"/>
            </a:endParaRPr>
          </a:p>
        </p:txBody>
      </p:sp>
    </p:spTree>
    <p:extLst>
      <p:ext uri="{BB962C8B-B14F-4D97-AF65-F5344CB8AC3E}">
        <p14:creationId xmlns:p14="http://schemas.microsoft.com/office/powerpoint/2010/main" val="32061407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Agenda D. Full Width Overview">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6405"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Trebuchet MS" panose="020B0603020202020204" pitchFamily="34" charset="0"/>
                <a:sym typeface="Trebuchet MS" panose="020B0603020202020204" pitchFamily="34" charset="0"/>
              </a:rPr>
              <a:t>Copyright © 2020 by Boston Consulting Group. All rights reserved.</a:t>
            </a:r>
            <a:endParaRPr lang="en-US" sz="700" dirty="0">
              <a:solidFill>
                <a:schemeClr val="bg1">
                  <a:lumMod val="50000"/>
                </a:schemeClr>
              </a:solidFill>
              <a:latin typeface="Trebuchet MS" panose="020B0603020202020204" pitchFamily="34" charset="0"/>
              <a:sym typeface="Trebuchet MS" panose="020B0603020202020204" pitchFamily="34" charset="0"/>
            </a:endParaRPr>
          </a:p>
        </p:txBody>
      </p:sp>
      <p:sp>
        <p:nvSpPr>
          <p:cNvPr id="7"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dirty="0">
                <a:solidFill>
                  <a:schemeClr val="accent4"/>
                </a:solidFill>
              </a:rPr>
              <a:t>Agenda</a:t>
            </a:r>
          </a:p>
        </p:txBody>
      </p:sp>
      <p:cxnSp>
        <p:nvCxnSpPr>
          <p:cNvPr id="9" name="Straight Connector 8"/>
          <p:cNvCxnSpPr/>
          <p:nvPr userDrawn="1"/>
        </p:nvCxnSpPr>
        <p:spPr bwMode="white">
          <a:xfrm>
            <a:off x="618898" y="1206000"/>
            <a:ext cx="11576304" cy="0"/>
          </a:xfrm>
          <a:prstGeom prst="line">
            <a:avLst/>
          </a:prstGeom>
          <a:ln w="9525" cmpd="sng">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3396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Agenda D. Two-Thirds">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7429"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23" name="Picture 22"/>
          <p:cNvPicPr>
            <a:picLocks noChangeAspect="1"/>
          </p:cNvPicPr>
          <p:nvPr userDrawn="1"/>
        </p:nvPicPr>
        <p:blipFill rotWithShape="1">
          <a:blip r:embed="rId6">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10" name="TextBox 9"/>
          <p:cNvSpPr txBox="1"/>
          <p:nvPr userDrawn="1"/>
        </p:nvSpPr>
        <p:spPr>
          <a:xfrm>
            <a:off x="630000" y="3262145"/>
            <a:ext cx="1161047" cy="332399"/>
          </a:xfrm>
          <a:prstGeom prst="rect">
            <a:avLst/>
          </a:prstGeom>
          <a:noFill/>
        </p:spPr>
        <p:txBody>
          <a:bodyPr wrap="square" lIns="0" tIns="0" rIns="0" bIns="0" rtlCol="0" anchor="t">
            <a:spAutoFit/>
          </a:bodyPr>
          <a:lstStyle/>
          <a:p>
            <a:pPr>
              <a:lnSpc>
                <a:spcPct val="90000"/>
              </a:lnSpc>
              <a:spcAft>
                <a:spcPts val="600"/>
              </a:spcAft>
            </a:pPr>
            <a:r>
              <a:rPr lang="en-US" sz="2400" dirty="0">
                <a:solidFill>
                  <a:schemeClr val="bg1"/>
                </a:solidFill>
              </a:rPr>
              <a:t>Agenda</a:t>
            </a:r>
          </a:p>
        </p:txBody>
      </p:sp>
    </p:spTree>
    <p:extLst>
      <p:ext uri="{BB962C8B-B14F-4D97-AF65-F5344CB8AC3E}">
        <p14:creationId xmlns:p14="http://schemas.microsoft.com/office/powerpoint/2010/main" val="1784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Agenda D. Table of Contents">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8453"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dirty="0">
              <a:solidFill>
                <a:prstClr val="white"/>
              </a:solidFill>
              <a:latin typeface="Trebuchet MS" panose="020B0603020202020204" pitchFamily="34" charset="0"/>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dirty="0">
              <a:solidFill>
                <a:prstClr val="white"/>
              </a:solidFill>
              <a:latin typeface="Trebuchet MS" panose="020B0603020202020204" pitchFamily="34" charset="0"/>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dirty="0">
                <a:solidFill>
                  <a:schemeClr val="tx2"/>
                </a:solidFill>
                <a:latin typeface="Trebuchet MS" panose="020B0603020202020204" pitchFamily="34" charset="0"/>
                <a:sym typeface="Trebuchet MS" panose="020B0603020202020204" pitchFamily="34" charset="0"/>
              </a:rPr>
              <a:t>Table of contents</a:t>
            </a:r>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Trebuchet MS" panose="020B0603020202020204" pitchFamily="34" charset="0"/>
                <a:sym typeface="Trebuchet MS" panose="020B0603020202020204" pitchFamily="34" charset="0"/>
              </a:rPr>
              <a:t>Copyright © 2020 by Boston Consulting Group. All rights reserved.</a:t>
            </a:r>
            <a:endParaRPr lang="en-US" sz="700" dirty="0">
              <a:solidFill>
                <a:schemeClr val="bg1"/>
              </a:solidFill>
              <a:latin typeface="Trebuchet MS" panose="020B0603020202020204" pitchFamily="34" charset="0"/>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Trebuchet MS" panose="020B0603020202020204" pitchFamily="34" charset="0"/>
              <a:ea typeface="+mn-ea"/>
              <a:cs typeface="+mn-cs"/>
              <a:sym typeface="Trebuchet MS" panose="020B0603020202020204" pitchFamily="34" charset="0"/>
            </a:endParaRPr>
          </a:p>
        </p:txBody>
      </p:sp>
      <p:pic>
        <p:nvPicPr>
          <p:cNvPr id="9" name="Picture 8"/>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36578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dirty="0"/>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622800"/>
            <a:ext cx="109332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dirty="0"/>
              <a:t>Click to add title</a:t>
            </a:r>
          </a:p>
        </p:txBody>
      </p:sp>
    </p:spTree>
    <p:extLst>
      <p:ext uri="{BB962C8B-B14F-4D97-AF65-F5344CB8AC3E}">
        <p14:creationId xmlns:p14="http://schemas.microsoft.com/office/powerpoint/2010/main" val="11873179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1_D. Title Only">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8" name="Title 7"/>
          <p:cNvSpPr>
            <a:spLocks noGrp="1"/>
          </p:cNvSpPr>
          <p:nvPr>
            <p:ph type="title" hasCustomPrompt="1"/>
          </p:nvPr>
        </p:nvSpPr>
        <p:spPr>
          <a:xfrm>
            <a:off x="630000" y="622800"/>
            <a:ext cx="10933350" cy="332399"/>
          </a:xfrm>
        </p:spPr>
        <p:txBody>
          <a:bodyPr/>
          <a:lstStyle>
            <a:lvl1pPr>
              <a:defRPr>
                <a:latin typeface="+mj-lt"/>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42005738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White one third">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7"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2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6" name="Rectangle 25"/>
          <p:cNvSpPr/>
          <p:nvPr userDrawn="1"/>
        </p:nvSpPr>
        <p:spPr bwMode="white">
          <a:xfrm>
            <a:off x="0" y="0"/>
            <a:ext cx="407950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27"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tx2"/>
                </a:solidFill>
                <a:latin typeface="+mj-lt"/>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3884277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een highlight">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3" name="Rectangle 12"/>
          <p:cNvSpPr/>
          <p:nvPr userDrawn="1"/>
        </p:nvSpPr>
        <p:spPr bwMode="white">
          <a:xfrm>
            <a:off x="0" y="0"/>
            <a:ext cx="717195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16"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2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sym typeface="Trebuchet MS" panose="020B0603020202020204" pitchFamily="34" charset="0"/>
              </a:rPr>
              <a:t>Copyright © 2020 by Boston Consulting Group. All rights reserved.</a:t>
            </a:r>
            <a:endParaRPr lang="en-US" sz="700" dirty="0">
              <a:solidFill>
                <a:schemeClr val="bg1"/>
              </a:solidFill>
              <a:latin typeface="+mn-lt"/>
              <a:sym typeface="Trebuchet MS" panose="020B0603020202020204" pitchFamily="34" charset="0"/>
            </a:endParaRPr>
          </a:p>
        </p:txBody>
      </p:sp>
      <p:sp>
        <p:nvSpPr>
          <p:cNvPr id="17" name="TextBox 16"/>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solidFill>
              <a:latin typeface="+mn-lt"/>
              <a:ea typeface="+mn-ea"/>
              <a:cs typeface="+mn-cs"/>
              <a:sym typeface="Trebuchet MS" panose="020B0603020202020204" pitchFamily="34" charset="0"/>
            </a:endParaRPr>
          </a:p>
        </p:txBody>
      </p:sp>
      <p:sp>
        <p:nvSpPr>
          <p:cNvPr id="23"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dirty="0"/>
              <a:t>Click to add title</a:t>
            </a:r>
          </a:p>
        </p:txBody>
      </p:sp>
    </p:spTree>
    <p:extLst>
      <p:ext uri="{BB962C8B-B14F-4D97-AF65-F5344CB8AC3E}">
        <p14:creationId xmlns:p14="http://schemas.microsoft.com/office/powerpoint/2010/main" val="35922638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een one third">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1"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bg1"/>
                </a:solidFill>
                <a:latin typeface="+mj-lt"/>
                <a:sym typeface="Trebuchet MS" panose="020B0603020202020204" pitchFamily="34" charset="0"/>
              </a:defRPr>
            </a:lvl1pPr>
          </a:lstStyle>
          <a:p>
            <a:r>
              <a:rPr lang="en-US" dirty="0"/>
              <a:t>Click to add title</a:t>
            </a:r>
          </a:p>
        </p:txBody>
      </p:sp>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dirty="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lumMod val="50000"/>
                  </a:schemeClr>
                </a:solidFill>
                <a:latin typeface="+mn-lt"/>
                <a:sym typeface="Trebuchet MS" panose="020B0603020202020204" pitchFamily="34" charset="0"/>
              </a:rPr>
              <a:t>Copyright © 2020 by Boston Consulting Group. All rights reserved.</a:t>
            </a:r>
            <a:endParaRPr lang="en-US" sz="700" dirty="0">
              <a:solidFill>
                <a:schemeClr val="bg1">
                  <a:lumMod val="50000"/>
                </a:schemeClr>
              </a:solidFill>
              <a:latin typeface="+mn-lt"/>
              <a:sym typeface="Trebuchet MS" panose="020B0603020202020204" pitchFamily="34" charset="0"/>
            </a:endParaRPr>
          </a:p>
        </p:txBody>
      </p:sp>
      <p:sp>
        <p:nvSpPr>
          <p:cNvPr id="12"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514967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image" Target="../media/image1.emf"/><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tags" Target="../tags/tag2.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71"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72"/>
            </p:custDataLst>
            <p:extLst>
              <p:ext uri="{D42A27DB-BD31-4B8C-83A1-F6EECF244321}">
                <p14:modId xmlns:p14="http://schemas.microsoft.com/office/powerpoint/2010/main" val="11941417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5" name="think-cell Slide" r:id="rId73" imgW="270" imgH="270" progId="TCLayout.ActiveDocument.1">
                  <p:embed/>
                </p:oleObj>
              </mc:Choice>
              <mc:Fallback>
                <p:oleObj name="think-cell Slide" r:id="rId73" imgW="270" imgH="270" progId="TCLayout.ActiveDocument.1">
                  <p:embed/>
                  <p:pic>
                    <p:nvPicPr>
                      <p:cNvPr id="2" name="Object 1" hidden="1"/>
                      <p:cNvPicPr/>
                      <p:nvPr/>
                    </p:nvPicPr>
                    <p:blipFill>
                      <a:blip r:embed="rId74"/>
                      <a:stretch>
                        <a:fillRect/>
                      </a:stretch>
                    </p:blipFill>
                    <p:spPr>
                      <a:xfrm>
                        <a:off x="1588" y="1588"/>
                        <a:ext cx="1587" cy="1587"/>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dirty="0"/>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5" r:id="rId1"/>
    <p:sldLayoutId id="2147485086" r:id="rId2"/>
    <p:sldLayoutId id="2147485183" r:id="rId3"/>
    <p:sldLayoutId id="2147485158" r:id="rId4"/>
    <p:sldLayoutId id="2147485113" r:id="rId5"/>
    <p:sldLayoutId id="2147485114" r:id="rId6"/>
    <p:sldLayoutId id="2147485154" r:id="rId7"/>
    <p:sldLayoutId id="2147485162" r:id="rId8"/>
    <p:sldLayoutId id="2147485149" r:id="rId9"/>
    <p:sldLayoutId id="2147485087" r:id="rId10"/>
    <p:sldLayoutId id="2147485112" r:id="rId11"/>
    <p:sldLayoutId id="2147485155" r:id="rId12"/>
    <p:sldLayoutId id="2147485164" r:id="rId13"/>
    <p:sldLayoutId id="2147485109" r:id="rId14"/>
    <p:sldLayoutId id="2147485165" r:id="rId15"/>
    <p:sldLayoutId id="2147485110" r:id="rId16"/>
    <p:sldLayoutId id="2147485166" r:id="rId17"/>
    <p:sldLayoutId id="2147485156" r:id="rId18"/>
    <p:sldLayoutId id="2147485167" r:id="rId19"/>
    <p:sldLayoutId id="2147485108" r:id="rId20"/>
    <p:sldLayoutId id="2147485107" r:id="rId21"/>
    <p:sldLayoutId id="2147485106" r:id="rId22"/>
    <p:sldLayoutId id="2147485090" r:id="rId23"/>
    <p:sldLayoutId id="2147485091" r:id="rId24"/>
    <p:sldLayoutId id="2147485092" r:id="rId25"/>
    <p:sldLayoutId id="2147485093" r:id="rId26"/>
    <p:sldLayoutId id="2147485116" r:id="rId27"/>
    <p:sldLayoutId id="2147485161" r:id="rId28"/>
    <p:sldLayoutId id="2147485159" r:id="rId29"/>
    <p:sldLayoutId id="2147485119" r:id="rId30"/>
    <p:sldLayoutId id="2147485184" r:id="rId31"/>
    <p:sldLayoutId id="2147485137" r:id="rId32"/>
    <p:sldLayoutId id="2147485120" r:id="rId33"/>
    <p:sldLayoutId id="2147485121" r:id="rId34"/>
    <p:sldLayoutId id="2147485141" r:id="rId35"/>
    <p:sldLayoutId id="2147485163" r:id="rId36"/>
    <p:sldLayoutId id="2147485139" r:id="rId37"/>
    <p:sldLayoutId id="2147485140" r:id="rId38"/>
    <p:sldLayoutId id="2147485122" r:id="rId39"/>
    <p:sldLayoutId id="2147485123" r:id="rId40"/>
    <p:sldLayoutId id="2147485151" r:id="rId41"/>
    <p:sldLayoutId id="2147485168" r:id="rId42"/>
    <p:sldLayoutId id="2147485127" r:id="rId43"/>
    <p:sldLayoutId id="2147485169" r:id="rId44"/>
    <p:sldLayoutId id="2147485126" r:id="rId45"/>
    <p:sldLayoutId id="2147485170" r:id="rId46"/>
    <p:sldLayoutId id="2147485153" r:id="rId47"/>
    <p:sldLayoutId id="2147485171" r:id="rId48"/>
    <p:sldLayoutId id="2147485128" r:id="rId49"/>
    <p:sldLayoutId id="2147485129" r:id="rId50"/>
    <p:sldLayoutId id="2147485130" r:id="rId51"/>
    <p:sldLayoutId id="2147485131" r:id="rId52"/>
    <p:sldLayoutId id="2147485145" r:id="rId53"/>
    <p:sldLayoutId id="2147485133" r:id="rId54"/>
    <p:sldLayoutId id="2147485144" r:id="rId55"/>
    <p:sldLayoutId id="2147485134" r:id="rId56"/>
    <p:sldLayoutId id="2147485146" r:id="rId57"/>
    <p:sldLayoutId id="2147485160" r:id="rId58"/>
    <p:sldLayoutId id="2147485172" r:id="rId59"/>
    <p:sldLayoutId id="2147485173" r:id="rId60"/>
    <p:sldLayoutId id="2147485174" r:id="rId61"/>
    <p:sldLayoutId id="2147485175" r:id="rId62"/>
    <p:sldLayoutId id="2147485176" r:id="rId63"/>
    <p:sldLayoutId id="2147485177" r:id="rId64"/>
    <p:sldLayoutId id="2147485178" r:id="rId65"/>
    <p:sldLayoutId id="2147485179" r:id="rId66"/>
    <p:sldLayoutId id="2147485180" r:id="rId67"/>
    <p:sldLayoutId id="2147485197" r:id="rId68"/>
    <p:sldLayoutId id="2147485198" r:id="rId69"/>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33.xml"/><Relationship Id="rId7" Type="http://schemas.openxmlformats.org/officeDocument/2006/relationships/oleObject" Target="../embeddings/oleObject19.bin"/><Relationship Id="rId2" Type="http://schemas.openxmlformats.org/officeDocument/2006/relationships/tags" Target="../tags/tag32.xml"/><Relationship Id="rId1" Type="http://schemas.openxmlformats.org/officeDocument/2006/relationships/vmlDrawing" Target="../drawings/vmlDrawing19.v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34.xml"/></Relationships>
</file>

<file path=ppt/slides/_rels/slide2.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36.xml"/><Relationship Id="rId7" Type="http://schemas.openxmlformats.org/officeDocument/2006/relationships/oleObject" Target="../embeddings/oleObject20.bin"/><Relationship Id="rId2" Type="http://schemas.openxmlformats.org/officeDocument/2006/relationships/tags" Target="../tags/tag35.xml"/><Relationship Id="rId1" Type="http://schemas.openxmlformats.org/officeDocument/2006/relationships/vmlDrawing" Target="../drawings/vmlDrawing20.vml"/><Relationship Id="rId6" Type="http://schemas.openxmlformats.org/officeDocument/2006/relationships/notesSlide" Target="../notesSlides/notesSlide2.xml"/><Relationship Id="rId5" Type="http://schemas.openxmlformats.org/officeDocument/2006/relationships/slideLayout" Target="../slideLayouts/slideLayout30.xml"/><Relationship Id="rId4" Type="http://schemas.openxmlformats.org/officeDocument/2006/relationships/tags" Target="../tags/tag37.xml"/></Relationships>
</file>

<file path=ppt/slides/_rels/slide3.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39.xml"/><Relationship Id="rId7" Type="http://schemas.openxmlformats.org/officeDocument/2006/relationships/oleObject" Target="../embeddings/oleObject21.bin"/><Relationship Id="rId2" Type="http://schemas.openxmlformats.org/officeDocument/2006/relationships/tags" Target="../tags/tag38.xml"/><Relationship Id="rId1" Type="http://schemas.openxmlformats.org/officeDocument/2006/relationships/vmlDrawing" Target="../drawings/vmlDrawing21.vml"/><Relationship Id="rId6" Type="http://schemas.openxmlformats.org/officeDocument/2006/relationships/notesSlide" Target="../notesSlides/notesSlide3.xml"/><Relationship Id="rId5" Type="http://schemas.openxmlformats.org/officeDocument/2006/relationships/slideLayout" Target="../slideLayouts/slideLayout30.xml"/><Relationship Id="rId4" Type="http://schemas.openxmlformats.org/officeDocument/2006/relationships/tags" Target="../tags/tag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FC979E84-1EE4-4551-82FD-50936C529909}"/>
              </a:ext>
            </a:extLst>
          </p:cNvPr>
          <p:cNvGraphicFramePr>
            <a:graphicFrameLocks noChangeAspect="1"/>
          </p:cNvGraphicFramePr>
          <p:nvPr>
            <p:custDataLst>
              <p:tags r:id="rId3"/>
            </p:custDataLst>
            <p:extLst>
              <p:ext uri="{D42A27DB-BD31-4B8C-83A1-F6EECF244321}">
                <p14:modId xmlns:p14="http://schemas.microsoft.com/office/powerpoint/2010/main" val="20845986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9477" name="think-cell Slide" r:id="rId7" imgW="473" imgH="473" progId="TCLayout.ActiveDocument.1">
                  <p:embed/>
                </p:oleObj>
              </mc:Choice>
              <mc:Fallback>
                <p:oleObj name="think-cell Slide" r:id="rId7" imgW="473" imgH="473" progId="TCLayout.ActiveDocument.1">
                  <p:embed/>
                  <p:pic>
                    <p:nvPicPr>
                      <p:cNvPr id="4" name="Object 3" hidden="1">
                        <a:extLst>
                          <a:ext uri="{FF2B5EF4-FFF2-40B4-BE49-F238E27FC236}">
                            <a16:creationId xmlns:a16="http://schemas.microsoft.com/office/drawing/2014/main" id="{FC979E84-1EE4-4551-82FD-50936C529909}"/>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3EEC1ADD-51D1-43D2-9D97-A95326DC8868}"/>
              </a:ext>
            </a:extLst>
          </p:cNvPr>
          <p:cNvSpPr/>
          <p:nvPr>
            <p:custDataLst>
              <p:tags r:id="rId4"/>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hu-HU" sz="2800" dirty="0">
              <a:solidFill>
                <a:srgbClr val="FFFFFF"/>
              </a:solidFill>
              <a:latin typeface="Trebuchet MS" panose="020B0603020202020204" pitchFamily="34" charset="0"/>
              <a:ea typeface="+mj-ea"/>
              <a:cs typeface="+mj-cs"/>
              <a:sym typeface="Trebuchet MS" panose="020B0603020202020204" pitchFamily="34" charset="0"/>
            </a:endParaRPr>
          </a:p>
        </p:txBody>
      </p:sp>
      <p:cxnSp>
        <p:nvCxnSpPr>
          <p:cNvPr id="275" name="Straight Connector 274">
            <a:extLst>
              <a:ext uri="{FF2B5EF4-FFF2-40B4-BE49-F238E27FC236}">
                <a16:creationId xmlns:a16="http://schemas.microsoft.com/office/drawing/2014/main" id="{F9F07ADB-1E5E-4E85-AEB2-8F3DB4764D5F}"/>
              </a:ext>
            </a:extLst>
          </p:cNvPr>
          <p:cNvCxnSpPr>
            <a:cxnSpLocks/>
            <a:endCxn id="198" idx="3"/>
          </p:cNvCxnSpPr>
          <p:nvPr/>
        </p:nvCxnSpPr>
        <p:spPr>
          <a:xfrm flipH="1">
            <a:off x="4634416" y="2040344"/>
            <a:ext cx="519929" cy="2276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6BEE8E1A-6012-48C2-AAC2-7B35A6A1E11C}"/>
              </a:ext>
            </a:extLst>
          </p:cNvPr>
          <p:cNvCxnSpPr/>
          <p:nvPr/>
        </p:nvCxnSpPr>
        <p:spPr>
          <a:xfrm>
            <a:off x="3712735" y="1102175"/>
            <a:ext cx="387367"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8" name="Rectangle 257">
            <a:extLst>
              <a:ext uri="{FF2B5EF4-FFF2-40B4-BE49-F238E27FC236}">
                <a16:creationId xmlns:a16="http://schemas.microsoft.com/office/drawing/2014/main" id="{FF91949B-789D-4228-A46C-8D9BC1C2EB86}"/>
              </a:ext>
            </a:extLst>
          </p:cNvPr>
          <p:cNvSpPr/>
          <p:nvPr/>
        </p:nvSpPr>
        <p:spPr>
          <a:xfrm>
            <a:off x="81280" y="828771"/>
            <a:ext cx="3709417" cy="1263638"/>
          </a:xfrm>
          <a:prstGeom prst="rect">
            <a:avLst/>
          </a:prstGeom>
          <a:solidFill>
            <a:srgbClr val="EBC5D0"/>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solidFill>
                <a:srgbClr val="FFFFFF"/>
              </a:solidFill>
            </a:endParaRPr>
          </a:p>
        </p:txBody>
      </p:sp>
      <p:cxnSp>
        <p:nvCxnSpPr>
          <p:cNvPr id="144" name="Connector: Elbow 143">
            <a:extLst>
              <a:ext uri="{FF2B5EF4-FFF2-40B4-BE49-F238E27FC236}">
                <a16:creationId xmlns:a16="http://schemas.microsoft.com/office/drawing/2014/main" id="{1F6BE222-573D-43BF-8756-677749EDBBE5}"/>
              </a:ext>
            </a:extLst>
          </p:cNvPr>
          <p:cNvCxnSpPr>
            <a:cxnSpLocks/>
          </p:cNvCxnSpPr>
          <p:nvPr/>
        </p:nvCxnSpPr>
        <p:spPr>
          <a:xfrm rot="5400000">
            <a:off x="2527587" y="-82349"/>
            <a:ext cx="1096357" cy="5616713"/>
          </a:xfrm>
          <a:prstGeom prst="bentConnector3">
            <a:avLst>
              <a:gd name="adj1" fmla="val 14944"/>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43" name="Rectangle 242">
            <a:extLst>
              <a:ext uri="{FF2B5EF4-FFF2-40B4-BE49-F238E27FC236}">
                <a16:creationId xmlns:a16="http://schemas.microsoft.com/office/drawing/2014/main" id="{436E6455-E931-487D-93A0-370FBFAA0AE7}"/>
              </a:ext>
            </a:extLst>
          </p:cNvPr>
          <p:cNvSpPr/>
          <p:nvPr/>
        </p:nvSpPr>
        <p:spPr>
          <a:xfrm>
            <a:off x="529193" y="2425254"/>
            <a:ext cx="3300814" cy="452970"/>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white"/>
              </a:solidFill>
              <a:effectLst/>
              <a:uLnTx/>
              <a:uFillTx/>
              <a:latin typeface="Trebuchet MS"/>
              <a:ea typeface="+mn-ea"/>
              <a:cs typeface="+mn-cs"/>
            </a:endParaRPr>
          </a:p>
        </p:txBody>
      </p:sp>
      <p:sp>
        <p:nvSpPr>
          <p:cNvPr id="172" name="Rectangle 171">
            <a:extLst>
              <a:ext uri="{FF2B5EF4-FFF2-40B4-BE49-F238E27FC236}">
                <a16:creationId xmlns:a16="http://schemas.microsoft.com/office/drawing/2014/main" id="{13B044E7-A7C1-42BE-99D5-69B20C3F4D3E}"/>
              </a:ext>
            </a:extLst>
          </p:cNvPr>
          <p:cNvSpPr/>
          <p:nvPr/>
        </p:nvSpPr>
        <p:spPr>
          <a:xfrm>
            <a:off x="529193" y="2975940"/>
            <a:ext cx="450487" cy="3770030"/>
          </a:xfrm>
          <a:prstGeom prst="rect">
            <a:avLst/>
          </a:prstGeom>
          <a:solidFill>
            <a:srgbClr val="C9E7CA">
              <a:alpha val="61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solidFill>
                <a:srgbClr val="FFFFFF"/>
              </a:solidFill>
            </a:endParaRPr>
          </a:p>
        </p:txBody>
      </p:sp>
      <p:sp>
        <p:nvSpPr>
          <p:cNvPr id="210" name="Rectangle 209">
            <a:extLst>
              <a:ext uri="{FF2B5EF4-FFF2-40B4-BE49-F238E27FC236}">
                <a16:creationId xmlns:a16="http://schemas.microsoft.com/office/drawing/2014/main" id="{EBFA2D86-126C-42E8-8318-C35F665FBEA6}"/>
              </a:ext>
            </a:extLst>
          </p:cNvPr>
          <p:cNvSpPr/>
          <p:nvPr/>
        </p:nvSpPr>
        <p:spPr>
          <a:xfrm>
            <a:off x="1133098" y="2961238"/>
            <a:ext cx="450487" cy="3770030"/>
          </a:xfrm>
          <a:prstGeom prst="rect">
            <a:avLst/>
          </a:prstGeom>
          <a:solidFill>
            <a:srgbClr val="C9E7CA">
              <a:alpha val="61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solidFill>
                <a:srgbClr val="FFFFFF"/>
              </a:solidFill>
            </a:endParaRPr>
          </a:p>
        </p:txBody>
      </p:sp>
      <p:sp>
        <p:nvSpPr>
          <p:cNvPr id="211" name="Rectangle 210">
            <a:extLst>
              <a:ext uri="{FF2B5EF4-FFF2-40B4-BE49-F238E27FC236}">
                <a16:creationId xmlns:a16="http://schemas.microsoft.com/office/drawing/2014/main" id="{5810BEC4-8842-4C69-B242-B78D6FD9D163}"/>
              </a:ext>
            </a:extLst>
          </p:cNvPr>
          <p:cNvSpPr/>
          <p:nvPr/>
        </p:nvSpPr>
        <p:spPr>
          <a:xfrm>
            <a:off x="1694739" y="2961238"/>
            <a:ext cx="450487" cy="3770030"/>
          </a:xfrm>
          <a:prstGeom prst="rect">
            <a:avLst/>
          </a:prstGeom>
          <a:solidFill>
            <a:srgbClr val="C9E7CA">
              <a:alpha val="61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solidFill>
                <a:srgbClr val="FFFFFF"/>
              </a:solidFill>
            </a:endParaRPr>
          </a:p>
        </p:txBody>
      </p:sp>
      <p:sp>
        <p:nvSpPr>
          <p:cNvPr id="212" name="Rectangle 211">
            <a:extLst>
              <a:ext uri="{FF2B5EF4-FFF2-40B4-BE49-F238E27FC236}">
                <a16:creationId xmlns:a16="http://schemas.microsoft.com/office/drawing/2014/main" id="{96CED3FA-89CE-40E0-A241-47E42FE7F0CA}"/>
              </a:ext>
            </a:extLst>
          </p:cNvPr>
          <p:cNvSpPr/>
          <p:nvPr/>
        </p:nvSpPr>
        <p:spPr>
          <a:xfrm>
            <a:off x="2225971" y="2420284"/>
            <a:ext cx="450487" cy="3770030"/>
          </a:xfrm>
          <a:prstGeom prst="rect">
            <a:avLst/>
          </a:prstGeom>
          <a:solidFill>
            <a:srgbClr val="C9E7CA">
              <a:alpha val="61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solidFill>
                <a:srgbClr val="FFFFFF"/>
              </a:solidFill>
            </a:endParaRPr>
          </a:p>
        </p:txBody>
      </p:sp>
      <p:sp>
        <p:nvSpPr>
          <p:cNvPr id="213" name="Rectangle 212">
            <a:extLst>
              <a:ext uri="{FF2B5EF4-FFF2-40B4-BE49-F238E27FC236}">
                <a16:creationId xmlns:a16="http://schemas.microsoft.com/office/drawing/2014/main" id="{5562737D-F432-42FE-A573-B8E7290FBD69}"/>
              </a:ext>
            </a:extLst>
          </p:cNvPr>
          <p:cNvSpPr/>
          <p:nvPr/>
        </p:nvSpPr>
        <p:spPr>
          <a:xfrm>
            <a:off x="2818021" y="2961238"/>
            <a:ext cx="450487" cy="3770030"/>
          </a:xfrm>
          <a:prstGeom prst="rect">
            <a:avLst/>
          </a:prstGeom>
          <a:solidFill>
            <a:srgbClr val="C9E7CA">
              <a:alpha val="61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solidFill>
                <a:srgbClr val="FFFFFF"/>
              </a:solidFill>
            </a:endParaRPr>
          </a:p>
        </p:txBody>
      </p:sp>
      <p:sp>
        <p:nvSpPr>
          <p:cNvPr id="214" name="Rectangle 213">
            <a:extLst>
              <a:ext uri="{FF2B5EF4-FFF2-40B4-BE49-F238E27FC236}">
                <a16:creationId xmlns:a16="http://schemas.microsoft.com/office/drawing/2014/main" id="{3F4FCE5E-0A83-4FC1-B1FB-AEDC254B747C}"/>
              </a:ext>
            </a:extLst>
          </p:cNvPr>
          <p:cNvSpPr/>
          <p:nvPr/>
        </p:nvSpPr>
        <p:spPr>
          <a:xfrm>
            <a:off x="3358459" y="2972680"/>
            <a:ext cx="450487" cy="3770030"/>
          </a:xfrm>
          <a:prstGeom prst="rect">
            <a:avLst/>
          </a:prstGeom>
          <a:solidFill>
            <a:srgbClr val="C9E7CA">
              <a:alpha val="61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solidFill>
                <a:srgbClr val="FFFFFF"/>
              </a:solidFill>
            </a:endParaRPr>
          </a:p>
        </p:txBody>
      </p:sp>
      <p:sp>
        <p:nvSpPr>
          <p:cNvPr id="2" name="Title 1"/>
          <p:cNvSpPr>
            <a:spLocks noGrp="1"/>
          </p:cNvSpPr>
          <p:nvPr>
            <p:ph type="title"/>
          </p:nvPr>
        </p:nvSpPr>
        <p:spPr>
          <a:xfrm>
            <a:off x="630000" y="264768"/>
            <a:ext cx="10933200" cy="387798"/>
          </a:xfrm>
        </p:spPr>
        <p:txBody>
          <a:bodyPr/>
          <a:lstStyle/>
          <a:p>
            <a:r>
              <a:rPr lang="hu-HU" sz="2800" dirty="0"/>
              <a:t>A Magyar Agrár-és Élettudományi Egyetem </a:t>
            </a:r>
            <a:r>
              <a:rPr lang="hu-HU" sz="2800" dirty="0" err="1"/>
              <a:t>organogramja</a:t>
            </a:r>
            <a:r>
              <a:rPr lang="hu-HU" sz="2800" dirty="0"/>
              <a:t> (I/III)</a:t>
            </a:r>
            <a:endParaRPr lang="en-US" sz="2800" dirty="0"/>
          </a:p>
        </p:txBody>
      </p:sp>
      <p:sp>
        <p:nvSpPr>
          <p:cNvPr id="96" name="Rectangle 95">
            <a:extLst>
              <a:ext uri="{FF2B5EF4-FFF2-40B4-BE49-F238E27FC236}">
                <a16:creationId xmlns:a16="http://schemas.microsoft.com/office/drawing/2014/main" id="{2963D146-5115-4268-BB10-10F4827154B9}"/>
              </a:ext>
            </a:extLst>
          </p:cNvPr>
          <p:cNvSpPr/>
          <p:nvPr/>
        </p:nvSpPr>
        <p:spPr>
          <a:xfrm rot="16200000">
            <a:off x="-492570" y="5780282"/>
            <a:ext cx="1520353" cy="262800"/>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900" i="0" u="none" strike="noStrike" kern="0" cap="none" spc="0" normalizeH="0" baseline="0" noProof="0" dirty="0">
                <a:ln>
                  <a:noFill/>
                </a:ln>
                <a:solidFill>
                  <a:srgbClr val="29BA74"/>
                </a:solidFill>
                <a:effectLst/>
                <a:uLnTx/>
                <a:uFillTx/>
                <a:latin typeface="Trebuchet MS"/>
                <a:ea typeface="+mn-ea"/>
                <a:cs typeface="+mn-cs"/>
              </a:rPr>
              <a:t>Doktori Iskolák</a:t>
            </a:r>
            <a:endParaRPr kumimoji="0" lang="en-US" sz="900" i="0" u="none" strike="noStrike" kern="0" cap="none" spc="0" normalizeH="0" baseline="0" noProof="0" dirty="0">
              <a:ln>
                <a:noFill/>
              </a:ln>
              <a:solidFill>
                <a:srgbClr val="29BA74"/>
              </a:solidFill>
              <a:effectLst/>
              <a:uLnTx/>
              <a:uFillTx/>
              <a:latin typeface="Trebuchet MS"/>
              <a:ea typeface="+mn-ea"/>
              <a:cs typeface="+mn-cs"/>
            </a:endParaRPr>
          </a:p>
        </p:txBody>
      </p:sp>
      <p:grpSp>
        <p:nvGrpSpPr>
          <p:cNvPr id="97" name="Group 96">
            <a:extLst>
              <a:ext uri="{FF2B5EF4-FFF2-40B4-BE49-F238E27FC236}">
                <a16:creationId xmlns:a16="http://schemas.microsoft.com/office/drawing/2014/main" id="{F90E12B7-BEED-4F61-9A49-D72FB5A3D880}"/>
              </a:ext>
            </a:extLst>
          </p:cNvPr>
          <p:cNvGrpSpPr/>
          <p:nvPr/>
        </p:nvGrpSpPr>
        <p:grpSpPr>
          <a:xfrm rot="16200000">
            <a:off x="-796691" y="3904731"/>
            <a:ext cx="2118191" cy="262806"/>
            <a:chOff x="425257" y="2618293"/>
            <a:chExt cx="2162588" cy="470902"/>
          </a:xfrm>
        </p:grpSpPr>
        <p:sp>
          <p:nvSpPr>
            <p:cNvPr id="98" name="Rectangle 97">
              <a:extLst>
                <a:ext uri="{FF2B5EF4-FFF2-40B4-BE49-F238E27FC236}">
                  <a16:creationId xmlns:a16="http://schemas.microsoft.com/office/drawing/2014/main" id="{A1C05319-446B-4A03-8A93-CB70BE99EB2B}"/>
                </a:ext>
              </a:extLst>
            </p:cNvPr>
            <p:cNvSpPr/>
            <p:nvPr/>
          </p:nvSpPr>
          <p:spPr>
            <a:xfrm>
              <a:off x="425258" y="2618294"/>
              <a:ext cx="2081258" cy="452970"/>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900" i="0" u="none" strike="noStrike" kern="0" cap="none" spc="0" normalizeH="0" baseline="0" noProof="0" dirty="0">
                <a:ln>
                  <a:noFill/>
                </a:ln>
                <a:solidFill>
                  <a:prstClr val="white"/>
                </a:solidFill>
                <a:effectLst/>
                <a:uLnTx/>
                <a:uFillTx/>
                <a:latin typeface="Trebuchet MS"/>
                <a:ea typeface="+mn-ea"/>
                <a:cs typeface="+mn-cs"/>
              </a:endParaRPr>
            </a:p>
          </p:txBody>
        </p:sp>
        <p:sp>
          <p:nvSpPr>
            <p:cNvPr id="99" name="Rectangle 98">
              <a:extLst>
                <a:ext uri="{FF2B5EF4-FFF2-40B4-BE49-F238E27FC236}">
                  <a16:creationId xmlns:a16="http://schemas.microsoft.com/office/drawing/2014/main" id="{4EA96905-E12C-4F3F-8AA7-2D3819FFD563}"/>
                </a:ext>
              </a:extLst>
            </p:cNvPr>
            <p:cNvSpPr/>
            <p:nvPr/>
          </p:nvSpPr>
          <p:spPr>
            <a:xfrm>
              <a:off x="506588" y="2636222"/>
              <a:ext cx="2081258" cy="452970"/>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900" i="0" u="none" strike="noStrike" kern="0" cap="none" spc="0" normalizeH="0" baseline="0" noProof="0" dirty="0">
                  <a:ln>
                    <a:noFill/>
                  </a:ln>
                  <a:solidFill>
                    <a:srgbClr val="29BA74"/>
                  </a:solidFill>
                  <a:effectLst/>
                  <a:uLnTx/>
                  <a:uFillTx/>
                  <a:latin typeface="Trebuchet MS"/>
                  <a:ea typeface="+mn-ea"/>
                  <a:cs typeface="+mn-cs"/>
                </a:rPr>
                <a:t>Doktori és Habilitációs Központ</a:t>
              </a:r>
              <a:endParaRPr kumimoji="0" lang="en-US" sz="900" i="0" u="none" strike="noStrike" kern="0" cap="none" spc="0" normalizeH="0" baseline="0" noProof="0" dirty="0">
                <a:ln>
                  <a:noFill/>
                </a:ln>
                <a:solidFill>
                  <a:srgbClr val="29BA74"/>
                </a:solidFill>
                <a:effectLst/>
                <a:uLnTx/>
                <a:uFillTx/>
                <a:latin typeface="Trebuchet MS"/>
                <a:ea typeface="+mn-ea"/>
                <a:cs typeface="+mn-cs"/>
              </a:endParaRPr>
            </a:p>
          </p:txBody>
        </p:sp>
      </p:grpSp>
      <p:sp>
        <p:nvSpPr>
          <p:cNvPr id="100" name="Téglalap 56">
            <a:extLst>
              <a:ext uri="{FF2B5EF4-FFF2-40B4-BE49-F238E27FC236}">
                <a16:creationId xmlns:a16="http://schemas.microsoft.com/office/drawing/2014/main" id="{C4669EBE-114A-4F5D-A433-E847A6C59344}"/>
              </a:ext>
            </a:extLst>
          </p:cNvPr>
          <p:cNvSpPr/>
          <p:nvPr/>
        </p:nvSpPr>
        <p:spPr>
          <a:xfrm>
            <a:off x="7258782" y="1978006"/>
            <a:ext cx="1288631" cy="182236"/>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Rektori Kabinet</a:t>
            </a:r>
            <a:endParaRPr lang="hu-HU" sz="900" i="1" dirty="0">
              <a:solidFill>
                <a:srgbClr val="29BA74"/>
              </a:solidFill>
            </a:endParaRPr>
          </a:p>
        </p:txBody>
      </p:sp>
      <p:sp>
        <p:nvSpPr>
          <p:cNvPr id="102" name="Téglalap 56">
            <a:extLst>
              <a:ext uri="{FF2B5EF4-FFF2-40B4-BE49-F238E27FC236}">
                <a16:creationId xmlns:a16="http://schemas.microsoft.com/office/drawing/2014/main" id="{8701C710-780F-4C72-8FDE-F510EAB3D168}"/>
              </a:ext>
            </a:extLst>
          </p:cNvPr>
          <p:cNvSpPr/>
          <p:nvPr/>
        </p:nvSpPr>
        <p:spPr>
          <a:xfrm>
            <a:off x="3906419" y="946829"/>
            <a:ext cx="1849815" cy="362220"/>
          </a:xfrm>
          <a:prstGeom prst="rect">
            <a:avLst/>
          </a:prstGeom>
          <a:solidFill>
            <a:srgbClr val="FFFFFF"/>
          </a:solidFill>
          <a:ln w="10795" cap="flat" cmpd="sng" algn="ctr">
            <a:solidFill>
              <a:srgbClr val="29BA74"/>
            </a:solidFill>
            <a:prstDash val="dash"/>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400" b="1" dirty="0">
                <a:solidFill>
                  <a:srgbClr val="29BA74"/>
                </a:solidFill>
              </a:rPr>
              <a:t>Szenátus</a:t>
            </a:r>
            <a:endParaRPr lang="hu-HU" sz="1400" b="1" i="1" dirty="0">
              <a:solidFill>
                <a:srgbClr val="29BA74"/>
              </a:solidFill>
            </a:endParaRPr>
          </a:p>
        </p:txBody>
      </p:sp>
      <p:sp>
        <p:nvSpPr>
          <p:cNvPr id="103" name="Téglalap 56">
            <a:extLst>
              <a:ext uri="{FF2B5EF4-FFF2-40B4-BE49-F238E27FC236}">
                <a16:creationId xmlns:a16="http://schemas.microsoft.com/office/drawing/2014/main" id="{82D49CA9-1ACB-4D19-9E6D-34FF23FDECA7}"/>
              </a:ext>
            </a:extLst>
          </p:cNvPr>
          <p:cNvSpPr/>
          <p:nvPr/>
        </p:nvSpPr>
        <p:spPr>
          <a:xfrm>
            <a:off x="5999842" y="946829"/>
            <a:ext cx="1849815" cy="362220"/>
          </a:xfrm>
          <a:prstGeom prst="rect">
            <a:avLst/>
          </a:prstGeom>
          <a:solidFill>
            <a:srgbClr val="FFFFFF"/>
          </a:solidFill>
          <a:ln w="10795" cap="flat" cmpd="sng" algn="ctr">
            <a:solidFill>
              <a:srgbClr val="29BA74"/>
            </a:solidFill>
            <a:prstDash val="dash"/>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400" b="1" dirty="0">
                <a:solidFill>
                  <a:srgbClr val="29BA74"/>
                </a:solidFill>
              </a:rPr>
              <a:t>Kuratórium</a:t>
            </a:r>
            <a:endParaRPr lang="hu-HU" sz="1400" b="1" i="1" dirty="0">
              <a:solidFill>
                <a:srgbClr val="29BA74"/>
              </a:solidFill>
            </a:endParaRPr>
          </a:p>
        </p:txBody>
      </p:sp>
      <p:cxnSp>
        <p:nvCxnSpPr>
          <p:cNvPr id="105" name="Straight Connector 104">
            <a:extLst>
              <a:ext uri="{FF2B5EF4-FFF2-40B4-BE49-F238E27FC236}">
                <a16:creationId xmlns:a16="http://schemas.microsoft.com/office/drawing/2014/main" id="{518A1E04-7371-406E-9A93-4752316B6BD9}"/>
              </a:ext>
            </a:extLst>
          </p:cNvPr>
          <p:cNvCxnSpPr>
            <a:cxnSpLocks/>
            <a:stCxn id="102" idx="3"/>
            <a:endCxn id="103" idx="1"/>
          </p:cNvCxnSpPr>
          <p:nvPr/>
        </p:nvCxnSpPr>
        <p:spPr>
          <a:xfrm>
            <a:off x="5756234" y="1127939"/>
            <a:ext cx="243608"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61DBF057-002D-4C61-BE60-ACCD1A6A7BCD}"/>
              </a:ext>
            </a:extLst>
          </p:cNvPr>
          <p:cNvCxnSpPr>
            <a:cxnSpLocks/>
            <a:endCxn id="7" idx="0"/>
          </p:cNvCxnSpPr>
          <p:nvPr/>
        </p:nvCxnSpPr>
        <p:spPr>
          <a:xfrm>
            <a:off x="5884121" y="1125613"/>
            <a:ext cx="0" cy="77341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10" name="Connector: Elbow 109">
            <a:extLst>
              <a:ext uri="{FF2B5EF4-FFF2-40B4-BE49-F238E27FC236}">
                <a16:creationId xmlns:a16="http://schemas.microsoft.com/office/drawing/2014/main" id="{0F295F0D-CDBE-4739-BDC3-002F2090FE58}"/>
              </a:ext>
            </a:extLst>
          </p:cNvPr>
          <p:cNvCxnSpPr>
            <a:cxnSpLocks/>
            <a:stCxn id="7" idx="2"/>
            <a:endCxn id="242" idx="0"/>
          </p:cNvCxnSpPr>
          <p:nvPr/>
        </p:nvCxnSpPr>
        <p:spPr>
          <a:xfrm rot="5400000">
            <a:off x="3941669" y="500729"/>
            <a:ext cx="203965" cy="3680941"/>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12" name="Connector: Elbow 111">
            <a:extLst>
              <a:ext uri="{FF2B5EF4-FFF2-40B4-BE49-F238E27FC236}">
                <a16:creationId xmlns:a16="http://schemas.microsoft.com/office/drawing/2014/main" id="{ADB4C7AA-52BB-43F3-BF45-9A0047957E84}"/>
              </a:ext>
            </a:extLst>
          </p:cNvPr>
          <p:cNvCxnSpPr>
            <a:stCxn id="7" idx="2"/>
            <a:endCxn id="90" idx="0"/>
          </p:cNvCxnSpPr>
          <p:nvPr/>
        </p:nvCxnSpPr>
        <p:spPr>
          <a:xfrm rot="16200000" flipH="1">
            <a:off x="7721289" y="402049"/>
            <a:ext cx="1487143" cy="5161478"/>
          </a:xfrm>
          <a:prstGeom prst="bentConnector3">
            <a:avLst>
              <a:gd name="adj1" fmla="val 84108"/>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14" name="Connector: Elbow 113">
            <a:extLst>
              <a:ext uri="{FF2B5EF4-FFF2-40B4-BE49-F238E27FC236}">
                <a16:creationId xmlns:a16="http://schemas.microsoft.com/office/drawing/2014/main" id="{94629C2B-3C3B-42D5-B5AA-36434861F452}"/>
              </a:ext>
            </a:extLst>
          </p:cNvPr>
          <p:cNvCxnSpPr>
            <a:cxnSpLocks/>
          </p:cNvCxnSpPr>
          <p:nvPr/>
        </p:nvCxnSpPr>
        <p:spPr>
          <a:xfrm rot="16200000" flipH="1">
            <a:off x="5360441" y="2762897"/>
            <a:ext cx="1487143" cy="439782"/>
          </a:xfrm>
          <a:prstGeom prst="bentConnector3">
            <a:avLst>
              <a:gd name="adj1" fmla="val 84057"/>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18" name="Connector: Elbow 117">
            <a:extLst>
              <a:ext uri="{FF2B5EF4-FFF2-40B4-BE49-F238E27FC236}">
                <a16:creationId xmlns:a16="http://schemas.microsoft.com/office/drawing/2014/main" id="{68AD2EB6-7F42-4E04-8746-321B10F1DE98}"/>
              </a:ext>
            </a:extLst>
          </p:cNvPr>
          <p:cNvCxnSpPr>
            <a:cxnSpLocks/>
          </p:cNvCxnSpPr>
          <p:nvPr/>
        </p:nvCxnSpPr>
        <p:spPr>
          <a:xfrm rot="16200000" flipH="1">
            <a:off x="6976481" y="1146857"/>
            <a:ext cx="1487143" cy="3671862"/>
          </a:xfrm>
          <a:prstGeom prst="bentConnector3">
            <a:avLst>
              <a:gd name="adj1" fmla="val 83869"/>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20" name="Connector: Elbow 119">
            <a:extLst>
              <a:ext uri="{FF2B5EF4-FFF2-40B4-BE49-F238E27FC236}">
                <a16:creationId xmlns:a16="http://schemas.microsoft.com/office/drawing/2014/main" id="{6D8B07CB-55F0-4CD4-B0B2-AB42CC399780}"/>
              </a:ext>
            </a:extLst>
          </p:cNvPr>
          <p:cNvCxnSpPr>
            <a:cxnSpLocks/>
          </p:cNvCxnSpPr>
          <p:nvPr/>
        </p:nvCxnSpPr>
        <p:spPr>
          <a:xfrm rot="16200000" flipH="1">
            <a:off x="6218676" y="1911012"/>
            <a:ext cx="1487143" cy="2156252"/>
          </a:xfrm>
          <a:prstGeom prst="bentConnector3">
            <a:avLst>
              <a:gd name="adj1" fmla="val 8344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167" name="Group 166">
            <a:extLst>
              <a:ext uri="{FF2B5EF4-FFF2-40B4-BE49-F238E27FC236}">
                <a16:creationId xmlns:a16="http://schemas.microsoft.com/office/drawing/2014/main" id="{24C753CA-6F09-4CD6-92B6-B298AACCDEA0}"/>
              </a:ext>
            </a:extLst>
          </p:cNvPr>
          <p:cNvGrpSpPr/>
          <p:nvPr/>
        </p:nvGrpSpPr>
        <p:grpSpPr>
          <a:xfrm>
            <a:off x="8866363" y="3708432"/>
            <a:ext cx="1338684" cy="1564459"/>
            <a:chOff x="8509849" y="2760534"/>
            <a:chExt cx="1492898" cy="1564459"/>
          </a:xfrm>
        </p:grpSpPr>
        <p:grpSp>
          <p:nvGrpSpPr>
            <p:cNvPr id="80" name="Group 79">
              <a:extLst>
                <a:ext uri="{FF2B5EF4-FFF2-40B4-BE49-F238E27FC236}">
                  <a16:creationId xmlns:a16="http://schemas.microsoft.com/office/drawing/2014/main" id="{CE7D9DB2-FFBF-48AF-A0BC-CB4334AB0D27}"/>
                </a:ext>
              </a:extLst>
            </p:cNvPr>
            <p:cNvGrpSpPr/>
            <p:nvPr/>
          </p:nvGrpSpPr>
          <p:grpSpPr>
            <a:xfrm>
              <a:off x="8509849" y="2760534"/>
              <a:ext cx="1482381" cy="470898"/>
              <a:chOff x="8685119" y="2618294"/>
              <a:chExt cx="2162588" cy="810706"/>
            </a:xfrm>
          </p:grpSpPr>
          <p:sp>
            <p:nvSpPr>
              <p:cNvPr id="83" name="Rectangle 82">
                <a:extLst>
                  <a:ext uri="{FF2B5EF4-FFF2-40B4-BE49-F238E27FC236}">
                    <a16:creationId xmlns:a16="http://schemas.microsoft.com/office/drawing/2014/main" id="{27515AC1-469A-4EED-837F-DB34386D928C}"/>
                  </a:ext>
                </a:extLst>
              </p:cNvPr>
              <p:cNvSpPr/>
              <p:nvPr/>
            </p:nvSpPr>
            <p:spPr>
              <a:xfrm>
                <a:off x="8685119" y="2618294"/>
                <a:ext cx="2081258" cy="779841"/>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white"/>
                  </a:solidFill>
                  <a:effectLst/>
                  <a:uLnTx/>
                  <a:uFillTx/>
                  <a:latin typeface="Trebuchet MS"/>
                  <a:ea typeface="+mn-ea"/>
                  <a:cs typeface="+mn-cs"/>
                </a:endParaRPr>
              </a:p>
            </p:txBody>
          </p:sp>
          <p:sp>
            <p:nvSpPr>
              <p:cNvPr id="84" name="Rectangle 83">
                <a:extLst>
                  <a:ext uri="{FF2B5EF4-FFF2-40B4-BE49-F238E27FC236}">
                    <a16:creationId xmlns:a16="http://schemas.microsoft.com/office/drawing/2014/main" id="{A76FF165-945B-47B3-B828-995447B175D1}"/>
                  </a:ext>
                </a:extLst>
              </p:cNvPr>
              <p:cNvSpPr/>
              <p:nvPr/>
            </p:nvSpPr>
            <p:spPr>
              <a:xfrm>
                <a:off x="8766449" y="2649159"/>
                <a:ext cx="2081258" cy="779841"/>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1000" b="1" i="0" u="none" strike="noStrike" kern="0" cap="none" spc="0" normalizeH="0" baseline="0" noProof="0" dirty="0">
                    <a:ln>
                      <a:noFill/>
                    </a:ln>
                    <a:solidFill>
                      <a:srgbClr val="29BA74"/>
                    </a:solidFill>
                    <a:effectLst/>
                    <a:uLnTx/>
                    <a:uFillTx/>
                    <a:latin typeface="Trebuchet MS"/>
                    <a:ea typeface="+mn-ea"/>
                    <a:cs typeface="+mn-cs"/>
                  </a:rPr>
                  <a:t>Gazdasági Főigazgató</a:t>
                </a:r>
                <a:endParaRPr kumimoji="0" lang="en-US" sz="1000" b="1" i="0" u="none" strike="noStrike" kern="0" cap="none" spc="0" normalizeH="0" baseline="0" noProof="0" dirty="0">
                  <a:ln>
                    <a:noFill/>
                  </a:ln>
                  <a:solidFill>
                    <a:srgbClr val="29BA74"/>
                  </a:solidFill>
                  <a:effectLst/>
                  <a:uLnTx/>
                  <a:uFillTx/>
                  <a:latin typeface="Trebuchet MS"/>
                  <a:ea typeface="+mn-ea"/>
                  <a:cs typeface="+mn-cs"/>
                </a:endParaRPr>
              </a:p>
            </p:txBody>
          </p:sp>
        </p:grpSp>
        <p:sp>
          <p:nvSpPr>
            <p:cNvPr id="81" name="Téglalap 56">
              <a:extLst>
                <a:ext uri="{FF2B5EF4-FFF2-40B4-BE49-F238E27FC236}">
                  <a16:creationId xmlns:a16="http://schemas.microsoft.com/office/drawing/2014/main" id="{93C87D3E-1844-40DF-AE2A-966C2F44CFD9}"/>
                </a:ext>
              </a:extLst>
            </p:cNvPr>
            <p:cNvSpPr/>
            <p:nvPr/>
          </p:nvSpPr>
          <p:spPr>
            <a:xfrm>
              <a:off x="8670477" y="3336753"/>
              <a:ext cx="1321753" cy="409813"/>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Gazdasági Igazgatóság</a:t>
              </a:r>
            </a:p>
          </p:txBody>
        </p:sp>
        <p:sp>
          <p:nvSpPr>
            <p:cNvPr id="92" name="Téglalap 126">
              <a:extLst>
                <a:ext uri="{FF2B5EF4-FFF2-40B4-BE49-F238E27FC236}">
                  <a16:creationId xmlns:a16="http://schemas.microsoft.com/office/drawing/2014/main" id="{B43C67B5-5435-4224-A51E-3E1B0D1B8545}"/>
                </a:ext>
              </a:extLst>
            </p:cNvPr>
            <p:cNvSpPr/>
            <p:nvPr/>
          </p:nvSpPr>
          <p:spPr>
            <a:xfrm>
              <a:off x="8680993" y="3894666"/>
              <a:ext cx="1321754" cy="430327"/>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hu-HU" sz="880" dirty="0">
                  <a:solidFill>
                    <a:srgbClr val="29BA74"/>
                  </a:solidFill>
                </a:rPr>
                <a:t>Műszaki  Igazgatóság</a:t>
              </a:r>
            </a:p>
          </p:txBody>
        </p:sp>
      </p:grpSp>
      <p:cxnSp>
        <p:nvCxnSpPr>
          <p:cNvPr id="149" name="Straight Connector 148">
            <a:extLst>
              <a:ext uri="{FF2B5EF4-FFF2-40B4-BE49-F238E27FC236}">
                <a16:creationId xmlns:a16="http://schemas.microsoft.com/office/drawing/2014/main" id="{0F736646-C401-4FDC-89F2-082E759A3C78}"/>
              </a:ext>
            </a:extLst>
          </p:cNvPr>
          <p:cNvCxnSpPr>
            <a:cxnSpLocks/>
            <a:stCxn id="99" idx="1"/>
            <a:endCxn id="96" idx="3"/>
          </p:cNvCxnSpPr>
          <p:nvPr/>
        </p:nvCxnSpPr>
        <p:spPr>
          <a:xfrm>
            <a:off x="267407" y="5015569"/>
            <a:ext cx="199" cy="13593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9" name="Téglalap 56">
            <a:extLst>
              <a:ext uri="{FF2B5EF4-FFF2-40B4-BE49-F238E27FC236}">
                <a16:creationId xmlns:a16="http://schemas.microsoft.com/office/drawing/2014/main" id="{C2F0D6DA-4019-4AB1-8C98-E5217061F3D7}"/>
              </a:ext>
            </a:extLst>
          </p:cNvPr>
          <p:cNvSpPr/>
          <p:nvPr/>
        </p:nvSpPr>
        <p:spPr>
          <a:xfrm>
            <a:off x="1969819" y="884694"/>
            <a:ext cx="1790359" cy="19391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dirty="0">
                <a:solidFill>
                  <a:srgbClr val="29BA74"/>
                </a:solidFill>
              </a:rPr>
              <a:t>Doktori és Habilitációs Tanács</a:t>
            </a:r>
          </a:p>
        </p:txBody>
      </p:sp>
      <p:grpSp>
        <p:nvGrpSpPr>
          <p:cNvPr id="145" name="Group 144">
            <a:extLst>
              <a:ext uri="{FF2B5EF4-FFF2-40B4-BE49-F238E27FC236}">
                <a16:creationId xmlns:a16="http://schemas.microsoft.com/office/drawing/2014/main" id="{834F2C66-193C-4AEE-A9A7-CC7F2E44BA9F}"/>
              </a:ext>
            </a:extLst>
          </p:cNvPr>
          <p:cNvGrpSpPr/>
          <p:nvPr/>
        </p:nvGrpSpPr>
        <p:grpSpPr>
          <a:xfrm>
            <a:off x="474062" y="3217666"/>
            <a:ext cx="1149558" cy="497374"/>
            <a:chOff x="474061" y="4027386"/>
            <a:chExt cx="1420157" cy="410515"/>
          </a:xfrm>
        </p:grpSpPr>
        <p:sp>
          <p:nvSpPr>
            <p:cNvPr id="146" name="Rectangle 145">
              <a:extLst>
                <a:ext uri="{FF2B5EF4-FFF2-40B4-BE49-F238E27FC236}">
                  <a16:creationId xmlns:a16="http://schemas.microsoft.com/office/drawing/2014/main" id="{30A09D79-F0F0-4882-AC00-882FF245EFC6}"/>
                </a:ext>
              </a:extLst>
            </p:cNvPr>
            <p:cNvSpPr/>
            <p:nvPr/>
          </p:nvSpPr>
          <p:spPr>
            <a:xfrm>
              <a:off x="474061" y="4027386"/>
              <a:ext cx="1378472" cy="371209"/>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148" name="TextBox 147">
              <a:extLst>
                <a:ext uri="{FF2B5EF4-FFF2-40B4-BE49-F238E27FC236}">
                  <a16:creationId xmlns:a16="http://schemas.microsoft.com/office/drawing/2014/main" id="{1E192DBD-860E-42A4-B557-83919F4FCF03}"/>
                </a:ext>
              </a:extLst>
            </p:cNvPr>
            <p:cNvSpPr txBox="1"/>
            <p:nvPr/>
          </p:nvSpPr>
          <p:spPr>
            <a:xfrm>
              <a:off x="515746" y="4066692"/>
              <a:ext cx="1378472" cy="371209"/>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defPPr>
                <a:defRPr lang="en-US"/>
              </a:defPPr>
              <a:lvl1pPr marR="0" lvl="0" indent="0" algn="ctr" fontAlgn="auto">
                <a:lnSpc>
                  <a:spcPct val="95000"/>
                </a:lnSpc>
                <a:spcBef>
                  <a:spcPts val="0"/>
                </a:spcBef>
                <a:spcAft>
                  <a:spcPts val="0"/>
                </a:spcAft>
                <a:buClrTx/>
                <a:buSzTx/>
                <a:buFontTx/>
                <a:buNone/>
                <a:tabLst/>
                <a:defRPr kumimoji="0" sz="1200" b="1" i="0" u="none" strike="noStrike" kern="0" cap="none" spc="0" normalizeH="0" baseline="0">
                  <a:ln>
                    <a:noFill/>
                  </a:ln>
                  <a:solidFill>
                    <a:srgbClr val="29BA74"/>
                  </a:solidFill>
                  <a:effectLst/>
                  <a:uLnTx/>
                  <a:uFillTx/>
                  <a:latin typeface="Trebuchet MS"/>
                </a:defRPr>
              </a:lvl1pPr>
            </a:lstStyle>
            <a:p>
              <a:r>
                <a:rPr lang="hu-HU" sz="1000" dirty="0"/>
                <a:t>Kaposvári Campus Főigazgatóság</a:t>
              </a:r>
              <a:endParaRPr lang="en-US" sz="1000" dirty="0" err="1"/>
            </a:p>
          </p:txBody>
        </p:sp>
      </p:grpSp>
      <p:sp>
        <p:nvSpPr>
          <p:cNvPr id="231" name="Rectangle 230">
            <a:extLst>
              <a:ext uri="{FF2B5EF4-FFF2-40B4-BE49-F238E27FC236}">
                <a16:creationId xmlns:a16="http://schemas.microsoft.com/office/drawing/2014/main" id="{B441FDAF-1563-4DF1-88FA-75562938CF99}"/>
              </a:ext>
            </a:extLst>
          </p:cNvPr>
          <p:cNvSpPr/>
          <p:nvPr/>
        </p:nvSpPr>
        <p:spPr>
          <a:xfrm>
            <a:off x="486865" y="2961238"/>
            <a:ext cx="633792" cy="215444"/>
          </a:xfrm>
          <a:prstGeom prst="rect">
            <a:avLst/>
          </a:prstGeom>
        </p:spPr>
        <p:txBody>
          <a:bodyPr wrap="square">
            <a:spAutoFit/>
          </a:bodyPr>
          <a:lstStyle/>
          <a:p>
            <a:pPr algn="ctr"/>
            <a:r>
              <a:rPr lang="hu-HU" sz="800" b="1" kern="0" dirty="0">
                <a:solidFill>
                  <a:srgbClr val="03522D"/>
                </a:solidFill>
              </a:rPr>
              <a:t>Intézet 1</a:t>
            </a:r>
            <a:endParaRPr lang="en-US" sz="800" dirty="0">
              <a:solidFill>
                <a:srgbClr val="03522D"/>
              </a:solidFill>
            </a:endParaRPr>
          </a:p>
        </p:txBody>
      </p:sp>
      <p:sp>
        <p:nvSpPr>
          <p:cNvPr id="232" name="Rectangle 231">
            <a:extLst>
              <a:ext uri="{FF2B5EF4-FFF2-40B4-BE49-F238E27FC236}">
                <a16:creationId xmlns:a16="http://schemas.microsoft.com/office/drawing/2014/main" id="{C068AB94-5739-4738-BC6C-6FB57860F78A}"/>
              </a:ext>
            </a:extLst>
          </p:cNvPr>
          <p:cNvSpPr/>
          <p:nvPr/>
        </p:nvSpPr>
        <p:spPr>
          <a:xfrm>
            <a:off x="1041445" y="2961238"/>
            <a:ext cx="633792" cy="215444"/>
          </a:xfrm>
          <a:prstGeom prst="rect">
            <a:avLst/>
          </a:prstGeom>
        </p:spPr>
        <p:txBody>
          <a:bodyPr wrap="square">
            <a:spAutoFit/>
          </a:bodyPr>
          <a:lstStyle/>
          <a:p>
            <a:pPr algn="ctr"/>
            <a:r>
              <a:rPr lang="hu-HU" sz="800" b="1" kern="0" dirty="0">
                <a:solidFill>
                  <a:srgbClr val="03522D"/>
                </a:solidFill>
              </a:rPr>
              <a:t>Intézet 2</a:t>
            </a:r>
            <a:endParaRPr lang="en-US" sz="800" dirty="0">
              <a:solidFill>
                <a:srgbClr val="03522D"/>
              </a:solidFill>
            </a:endParaRPr>
          </a:p>
        </p:txBody>
      </p:sp>
      <p:sp>
        <p:nvSpPr>
          <p:cNvPr id="233" name="Rectangle 232">
            <a:extLst>
              <a:ext uri="{FF2B5EF4-FFF2-40B4-BE49-F238E27FC236}">
                <a16:creationId xmlns:a16="http://schemas.microsoft.com/office/drawing/2014/main" id="{CD513CEB-49A9-4266-B3B2-C767245AF0CE}"/>
              </a:ext>
            </a:extLst>
          </p:cNvPr>
          <p:cNvSpPr/>
          <p:nvPr/>
        </p:nvSpPr>
        <p:spPr>
          <a:xfrm>
            <a:off x="1606557" y="2961238"/>
            <a:ext cx="633792" cy="215444"/>
          </a:xfrm>
          <a:prstGeom prst="rect">
            <a:avLst/>
          </a:prstGeom>
        </p:spPr>
        <p:txBody>
          <a:bodyPr wrap="square">
            <a:spAutoFit/>
          </a:bodyPr>
          <a:lstStyle/>
          <a:p>
            <a:pPr algn="ctr"/>
            <a:r>
              <a:rPr lang="hu-HU" sz="800" b="1" kern="0" dirty="0">
                <a:solidFill>
                  <a:srgbClr val="03522D"/>
                </a:solidFill>
              </a:rPr>
              <a:t>Intézet 3</a:t>
            </a:r>
            <a:endParaRPr lang="en-US" sz="800" dirty="0">
              <a:solidFill>
                <a:srgbClr val="03522D"/>
              </a:solidFill>
            </a:endParaRPr>
          </a:p>
        </p:txBody>
      </p:sp>
      <p:sp>
        <p:nvSpPr>
          <p:cNvPr id="234" name="Rectangle 233">
            <a:extLst>
              <a:ext uri="{FF2B5EF4-FFF2-40B4-BE49-F238E27FC236}">
                <a16:creationId xmlns:a16="http://schemas.microsoft.com/office/drawing/2014/main" id="{743905C0-57FC-48EB-B6BC-70321F9E40BB}"/>
              </a:ext>
            </a:extLst>
          </p:cNvPr>
          <p:cNvSpPr/>
          <p:nvPr/>
        </p:nvSpPr>
        <p:spPr>
          <a:xfrm>
            <a:off x="2172162" y="2961238"/>
            <a:ext cx="633792" cy="215444"/>
          </a:xfrm>
          <a:prstGeom prst="rect">
            <a:avLst/>
          </a:prstGeom>
        </p:spPr>
        <p:txBody>
          <a:bodyPr wrap="square">
            <a:spAutoFit/>
          </a:bodyPr>
          <a:lstStyle/>
          <a:p>
            <a:pPr algn="ctr"/>
            <a:r>
              <a:rPr lang="hu-HU" sz="800" b="1" kern="0" dirty="0">
                <a:solidFill>
                  <a:srgbClr val="03522D"/>
                </a:solidFill>
              </a:rPr>
              <a:t>Intézet 4</a:t>
            </a:r>
            <a:endParaRPr lang="en-US" sz="800" dirty="0">
              <a:solidFill>
                <a:srgbClr val="03522D"/>
              </a:solidFill>
            </a:endParaRPr>
          </a:p>
        </p:txBody>
      </p:sp>
      <p:sp>
        <p:nvSpPr>
          <p:cNvPr id="235" name="Rectangle 234">
            <a:extLst>
              <a:ext uri="{FF2B5EF4-FFF2-40B4-BE49-F238E27FC236}">
                <a16:creationId xmlns:a16="http://schemas.microsoft.com/office/drawing/2014/main" id="{5B1D9185-9488-4CBB-A1B7-1F4C10C0B321}"/>
              </a:ext>
            </a:extLst>
          </p:cNvPr>
          <p:cNvSpPr/>
          <p:nvPr/>
        </p:nvSpPr>
        <p:spPr>
          <a:xfrm>
            <a:off x="2735732" y="2961238"/>
            <a:ext cx="633792" cy="215444"/>
          </a:xfrm>
          <a:prstGeom prst="rect">
            <a:avLst/>
          </a:prstGeom>
        </p:spPr>
        <p:txBody>
          <a:bodyPr wrap="square">
            <a:spAutoFit/>
          </a:bodyPr>
          <a:lstStyle/>
          <a:p>
            <a:pPr algn="ctr"/>
            <a:r>
              <a:rPr lang="hu-HU" sz="800" b="1" kern="0" dirty="0">
                <a:solidFill>
                  <a:srgbClr val="03522D"/>
                </a:solidFill>
              </a:rPr>
              <a:t>Intézet …</a:t>
            </a:r>
            <a:endParaRPr lang="en-US" sz="800" dirty="0">
              <a:solidFill>
                <a:srgbClr val="03522D"/>
              </a:solidFill>
            </a:endParaRPr>
          </a:p>
        </p:txBody>
      </p:sp>
      <p:sp>
        <p:nvSpPr>
          <p:cNvPr id="236" name="Rectangle 235">
            <a:extLst>
              <a:ext uri="{FF2B5EF4-FFF2-40B4-BE49-F238E27FC236}">
                <a16:creationId xmlns:a16="http://schemas.microsoft.com/office/drawing/2014/main" id="{DFBCAC17-9ACF-4533-99CC-7DD6BB1CF8BD}"/>
              </a:ext>
            </a:extLst>
          </p:cNvPr>
          <p:cNvSpPr/>
          <p:nvPr/>
        </p:nvSpPr>
        <p:spPr>
          <a:xfrm>
            <a:off x="3288264" y="2961238"/>
            <a:ext cx="554021" cy="215444"/>
          </a:xfrm>
          <a:prstGeom prst="rect">
            <a:avLst/>
          </a:prstGeom>
        </p:spPr>
        <p:txBody>
          <a:bodyPr wrap="square" lIns="72000" rIns="36000">
            <a:spAutoFit/>
          </a:bodyPr>
          <a:lstStyle/>
          <a:p>
            <a:r>
              <a:rPr lang="hu-HU" sz="800" b="1" kern="0" dirty="0">
                <a:solidFill>
                  <a:srgbClr val="03522D"/>
                </a:solidFill>
              </a:rPr>
              <a:t>Intézet n</a:t>
            </a:r>
            <a:endParaRPr lang="en-US" sz="800" dirty="0">
              <a:solidFill>
                <a:srgbClr val="03522D"/>
              </a:solidFill>
            </a:endParaRPr>
          </a:p>
        </p:txBody>
      </p:sp>
      <p:sp>
        <p:nvSpPr>
          <p:cNvPr id="242" name="Rectangle 241">
            <a:extLst>
              <a:ext uri="{FF2B5EF4-FFF2-40B4-BE49-F238E27FC236}">
                <a16:creationId xmlns:a16="http://schemas.microsoft.com/office/drawing/2014/main" id="{CDDE8C79-1D34-4E12-A6E9-12757041C228}"/>
              </a:ext>
            </a:extLst>
          </p:cNvPr>
          <p:cNvSpPr/>
          <p:nvPr/>
        </p:nvSpPr>
        <p:spPr>
          <a:xfrm>
            <a:off x="576212" y="2443182"/>
            <a:ext cx="3253935" cy="452970"/>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1200" b="1" i="0" u="none" strike="noStrike" kern="0" cap="none" spc="0" normalizeH="0" baseline="0" noProof="0" dirty="0">
                <a:ln>
                  <a:noFill/>
                </a:ln>
                <a:solidFill>
                  <a:srgbClr val="29BA74"/>
                </a:solidFill>
                <a:effectLst/>
                <a:uLnTx/>
                <a:uFillTx/>
                <a:latin typeface="Trebuchet MS"/>
                <a:ea typeface="+mn-ea"/>
                <a:cs typeface="+mn-cs"/>
              </a:rPr>
              <a:t>Campusok és Intézetek</a:t>
            </a:r>
            <a:endParaRPr kumimoji="0" lang="en-US" sz="1200" b="1" i="0" u="none" strike="noStrike" kern="0" cap="none" spc="0" normalizeH="0" baseline="0" noProof="0" dirty="0">
              <a:ln>
                <a:noFill/>
              </a:ln>
              <a:solidFill>
                <a:srgbClr val="29BA74"/>
              </a:solidFill>
              <a:effectLst/>
              <a:uLnTx/>
              <a:uFillTx/>
              <a:latin typeface="Trebuchet MS"/>
              <a:ea typeface="+mn-ea"/>
              <a:cs typeface="+mn-cs"/>
            </a:endParaRPr>
          </a:p>
        </p:txBody>
      </p:sp>
      <p:grpSp>
        <p:nvGrpSpPr>
          <p:cNvPr id="12" name="Group 11">
            <a:extLst>
              <a:ext uri="{FF2B5EF4-FFF2-40B4-BE49-F238E27FC236}">
                <a16:creationId xmlns:a16="http://schemas.microsoft.com/office/drawing/2014/main" id="{27186732-1161-4EA1-92DE-A2A9BDB6F879}"/>
              </a:ext>
            </a:extLst>
          </p:cNvPr>
          <p:cNvGrpSpPr/>
          <p:nvPr/>
        </p:nvGrpSpPr>
        <p:grpSpPr>
          <a:xfrm>
            <a:off x="7306675" y="3708432"/>
            <a:ext cx="1428171" cy="1753097"/>
            <a:chOff x="6371243" y="3715040"/>
            <a:chExt cx="1717185" cy="1753097"/>
          </a:xfrm>
        </p:grpSpPr>
        <p:cxnSp>
          <p:nvCxnSpPr>
            <p:cNvPr id="129" name="Connector: Elbow 128">
              <a:extLst>
                <a:ext uri="{FF2B5EF4-FFF2-40B4-BE49-F238E27FC236}">
                  <a16:creationId xmlns:a16="http://schemas.microsoft.com/office/drawing/2014/main" id="{7903CA77-C4FF-4580-AC32-658A062FCDF7}"/>
                </a:ext>
              </a:extLst>
            </p:cNvPr>
            <p:cNvCxnSpPr>
              <a:cxnSpLocks/>
            </p:cNvCxnSpPr>
            <p:nvPr/>
          </p:nvCxnSpPr>
          <p:spPr>
            <a:xfrm rot="10800000">
              <a:off x="6491372" y="4078628"/>
              <a:ext cx="60556" cy="364504"/>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30" name="Group 29">
              <a:extLst>
                <a:ext uri="{FF2B5EF4-FFF2-40B4-BE49-F238E27FC236}">
                  <a16:creationId xmlns:a16="http://schemas.microsoft.com/office/drawing/2014/main" id="{CC2F9C9A-0ECA-4F03-9D63-976BE6A9F4C6}"/>
                </a:ext>
              </a:extLst>
            </p:cNvPr>
            <p:cNvGrpSpPr/>
            <p:nvPr/>
          </p:nvGrpSpPr>
          <p:grpSpPr>
            <a:xfrm>
              <a:off x="6371243" y="3715040"/>
              <a:ext cx="1705845" cy="470898"/>
              <a:chOff x="6207726" y="2618294"/>
              <a:chExt cx="2162588" cy="810706"/>
            </a:xfrm>
          </p:grpSpPr>
          <p:sp>
            <p:nvSpPr>
              <p:cNvPr id="9" name="Rectangle 8">
                <a:extLst>
                  <a:ext uri="{FF2B5EF4-FFF2-40B4-BE49-F238E27FC236}">
                    <a16:creationId xmlns:a16="http://schemas.microsoft.com/office/drawing/2014/main" id="{0D29B7DD-7621-4F76-A5CF-923C1A2D0C76}"/>
                  </a:ext>
                </a:extLst>
              </p:cNvPr>
              <p:cNvSpPr/>
              <p:nvPr/>
            </p:nvSpPr>
            <p:spPr>
              <a:xfrm>
                <a:off x="6207726" y="2618294"/>
                <a:ext cx="2088421" cy="779841"/>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white"/>
                  </a:solidFill>
                  <a:effectLst/>
                  <a:uLnTx/>
                  <a:uFillTx/>
                  <a:latin typeface="Trebuchet MS"/>
                  <a:ea typeface="+mn-ea"/>
                  <a:cs typeface="+mn-cs"/>
                </a:endParaRPr>
              </a:p>
            </p:txBody>
          </p:sp>
          <p:sp>
            <p:nvSpPr>
              <p:cNvPr id="10" name="Rectangle 9">
                <a:extLst>
                  <a:ext uri="{FF2B5EF4-FFF2-40B4-BE49-F238E27FC236}">
                    <a16:creationId xmlns:a16="http://schemas.microsoft.com/office/drawing/2014/main" id="{B324895F-8C27-424C-AF9C-7828151DAD26}"/>
                  </a:ext>
                </a:extLst>
              </p:cNvPr>
              <p:cNvSpPr/>
              <p:nvPr/>
            </p:nvSpPr>
            <p:spPr>
              <a:xfrm>
                <a:off x="6281893" y="2649159"/>
                <a:ext cx="2088421" cy="779841"/>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1000" b="1" i="0" u="none" strike="noStrike" kern="0" cap="none" spc="0" normalizeH="0" baseline="0" noProof="0" dirty="0">
                    <a:ln>
                      <a:noFill/>
                    </a:ln>
                    <a:solidFill>
                      <a:srgbClr val="29BA74"/>
                    </a:solidFill>
                    <a:effectLst/>
                    <a:uLnTx/>
                    <a:uFillTx/>
                    <a:latin typeface="Trebuchet MS"/>
                    <a:ea typeface="+mn-ea"/>
                    <a:cs typeface="+mn-cs"/>
                  </a:rPr>
                  <a:t>Tudományos és Minőségbiztosítási Rektorh.</a:t>
                </a:r>
                <a:endParaRPr kumimoji="0" lang="en-US" sz="1000" b="1" i="0" u="none" strike="noStrike" kern="0" cap="none" spc="0" normalizeH="0" baseline="0" noProof="0" dirty="0">
                  <a:ln>
                    <a:noFill/>
                  </a:ln>
                  <a:solidFill>
                    <a:srgbClr val="29BA74"/>
                  </a:solidFill>
                  <a:effectLst/>
                  <a:uLnTx/>
                  <a:uFillTx/>
                  <a:latin typeface="Trebuchet MS"/>
                  <a:ea typeface="+mn-ea"/>
                  <a:cs typeface="+mn-cs"/>
                </a:endParaRPr>
              </a:p>
            </p:txBody>
          </p:sp>
        </p:grpSp>
        <p:sp>
          <p:nvSpPr>
            <p:cNvPr id="23" name="Téglalap 56">
              <a:extLst>
                <a:ext uri="{FF2B5EF4-FFF2-40B4-BE49-F238E27FC236}">
                  <a16:creationId xmlns:a16="http://schemas.microsoft.com/office/drawing/2014/main" id="{04CCF3E7-1DDB-4135-9B2B-F22025E98816}"/>
                </a:ext>
              </a:extLst>
            </p:cNvPr>
            <p:cNvSpPr/>
            <p:nvPr/>
          </p:nvSpPr>
          <p:spPr>
            <a:xfrm>
              <a:off x="6545722" y="4291259"/>
              <a:ext cx="1542706" cy="303745"/>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Egyetemi Könyvtár és Levéltár Ig.</a:t>
              </a:r>
            </a:p>
          </p:txBody>
        </p:sp>
        <p:sp>
          <p:nvSpPr>
            <p:cNvPr id="26" name="Téglalap 56">
              <a:extLst>
                <a:ext uri="{FF2B5EF4-FFF2-40B4-BE49-F238E27FC236}">
                  <a16:creationId xmlns:a16="http://schemas.microsoft.com/office/drawing/2014/main" id="{C38C13AF-F670-41F9-A0D0-012968880579}"/>
                </a:ext>
              </a:extLst>
            </p:cNvPr>
            <p:cNvSpPr/>
            <p:nvPr/>
          </p:nvSpPr>
          <p:spPr>
            <a:xfrm>
              <a:off x="6545722" y="4647618"/>
              <a:ext cx="1542706" cy="303745"/>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Egyetemi Laborközpont</a:t>
              </a:r>
            </a:p>
          </p:txBody>
        </p:sp>
        <p:cxnSp>
          <p:nvCxnSpPr>
            <p:cNvPr id="135" name="Connector: Elbow 134">
              <a:extLst>
                <a:ext uri="{FF2B5EF4-FFF2-40B4-BE49-F238E27FC236}">
                  <a16:creationId xmlns:a16="http://schemas.microsoft.com/office/drawing/2014/main" id="{C558C89B-7597-4F97-8AB6-DCE8C4E2FA1E}"/>
                </a:ext>
              </a:extLst>
            </p:cNvPr>
            <p:cNvCxnSpPr>
              <a:cxnSpLocks/>
            </p:cNvCxnSpPr>
            <p:nvPr/>
          </p:nvCxnSpPr>
          <p:spPr>
            <a:xfrm rot="16200000" flipV="1">
              <a:off x="6269867" y="4510061"/>
              <a:ext cx="503569" cy="60557"/>
            </a:xfrm>
            <a:prstGeom prst="bentConnector3">
              <a:avLst>
                <a:gd name="adj1" fmla="val -84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2" name="Téglalap 56">
              <a:extLst>
                <a:ext uri="{FF2B5EF4-FFF2-40B4-BE49-F238E27FC236}">
                  <a16:creationId xmlns:a16="http://schemas.microsoft.com/office/drawing/2014/main" id="{111E853F-2F75-4557-8D43-958C62D5E291}"/>
                </a:ext>
              </a:extLst>
            </p:cNvPr>
            <p:cNvSpPr/>
            <p:nvPr/>
          </p:nvSpPr>
          <p:spPr>
            <a:xfrm>
              <a:off x="6545722" y="5016869"/>
              <a:ext cx="1542706" cy="451268"/>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Tudományos és Minőségügyi Titkárság</a:t>
              </a:r>
            </a:p>
          </p:txBody>
        </p:sp>
        <p:cxnSp>
          <p:nvCxnSpPr>
            <p:cNvPr id="183" name="Connector: Elbow 182">
              <a:extLst>
                <a:ext uri="{FF2B5EF4-FFF2-40B4-BE49-F238E27FC236}">
                  <a16:creationId xmlns:a16="http://schemas.microsoft.com/office/drawing/2014/main" id="{12D47208-4AF8-4E67-8E95-717B0F6F843E}"/>
                </a:ext>
              </a:extLst>
            </p:cNvPr>
            <p:cNvCxnSpPr>
              <a:cxnSpLocks/>
            </p:cNvCxnSpPr>
            <p:nvPr/>
          </p:nvCxnSpPr>
          <p:spPr>
            <a:xfrm rot="16200000" flipV="1">
              <a:off x="6269867" y="4879312"/>
              <a:ext cx="503569" cy="60557"/>
            </a:xfrm>
            <a:prstGeom prst="bentConnector3">
              <a:avLst>
                <a:gd name="adj1" fmla="val -84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5" name="Group 4">
            <a:extLst>
              <a:ext uri="{FF2B5EF4-FFF2-40B4-BE49-F238E27FC236}">
                <a16:creationId xmlns:a16="http://schemas.microsoft.com/office/drawing/2014/main" id="{467BD6E7-8FE2-4C26-BBE8-E1BDC5E4BCAE}"/>
              </a:ext>
            </a:extLst>
          </p:cNvPr>
          <p:cNvGrpSpPr/>
          <p:nvPr/>
        </p:nvGrpSpPr>
        <p:grpSpPr>
          <a:xfrm>
            <a:off x="4781212" y="1876043"/>
            <a:ext cx="2143538" cy="363174"/>
            <a:chOff x="2621232" y="1179228"/>
            <a:chExt cx="1647575" cy="832541"/>
          </a:xfrm>
        </p:grpSpPr>
        <p:sp>
          <p:nvSpPr>
            <p:cNvPr id="6" name="Rectangle 5">
              <a:extLst>
                <a:ext uri="{FF2B5EF4-FFF2-40B4-BE49-F238E27FC236}">
                  <a16:creationId xmlns:a16="http://schemas.microsoft.com/office/drawing/2014/main" id="{FC227FDA-C59F-4E67-9E43-FC4BF751A5C3}"/>
                </a:ext>
              </a:extLst>
            </p:cNvPr>
            <p:cNvSpPr/>
            <p:nvPr/>
          </p:nvSpPr>
          <p:spPr>
            <a:xfrm>
              <a:off x="2621232" y="1179228"/>
              <a:ext cx="1599705" cy="779841"/>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7" name="Rectangle 6">
              <a:extLst>
                <a:ext uri="{FF2B5EF4-FFF2-40B4-BE49-F238E27FC236}">
                  <a16:creationId xmlns:a16="http://schemas.microsoft.com/office/drawing/2014/main" id="{8F7D6687-7F05-4056-998D-6C048DF965CF}"/>
                </a:ext>
              </a:extLst>
            </p:cNvPr>
            <p:cNvSpPr/>
            <p:nvPr/>
          </p:nvSpPr>
          <p:spPr>
            <a:xfrm>
              <a:off x="2669102" y="1231928"/>
              <a:ext cx="1599705" cy="779841"/>
            </a:xfrm>
            <a:prstGeom prst="rect">
              <a:avLst/>
            </a:prstGeom>
            <a:solidFill>
              <a:srgbClr val="29BA7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1400" b="0" i="0" u="none" strike="noStrike" kern="0" cap="none" spc="0" normalizeH="0" baseline="0" noProof="0" dirty="0">
                  <a:ln>
                    <a:noFill/>
                  </a:ln>
                  <a:solidFill>
                    <a:prstClr val="white"/>
                  </a:solidFill>
                  <a:effectLst/>
                  <a:uLnTx/>
                  <a:uFillTx/>
                  <a:latin typeface="Trebuchet MS"/>
                  <a:ea typeface="+mn-ea"/>
                  <a:cs typeface="+mn-cs"/>
                </a:rPr>
                <a:t>Rektor</a:t>
              </a:r>
              <a:endParaRPr kumimoji="0" lang="en-US" sz="1400" b="0" i="0" u="none" strike="noStrike" kern="0" cap="none" spc="0" normalizeH="0" baseline="0" noProof="0" dirty="0">
                <a:ln>
                  <a:noFill/>
                </a:ln>
                <a:solidFill>
                  <a:prstClr val="white"/>
                </a:solidFill>
                <a:effectLst/>
                <a:uLnTx/>
                <a:uFillTx/>
                <a:latin typeface="Trebuchet MS"/>
                <a:ea typeface="+mn-ea"/>
                <a:cs typeface="+mn-cs"/>
              </a:endParaRPr>
            </a:p>
          </p:txBody>
        </p:sp>
      </p:grpSp>
      <p:sp>
        <p:nvSpPr>
          <p:cNvPr id="208" name="Téglalap 56">
            <a:extLst>
              <a:ext uri="{FF2B5EF4-FFF2-40B4-BE49-F238E27FC236}">
                <a16:creationId xmlns:a16="http://schemas.microsoft.com/office/drawing/2014/main" id="{902F838B-E9FE-4696-B5A7-B27DCBBE3089}"/>
              </a:ext>
            </a:extLst>
          </p:cNvPr>
          <p:cNvSpPr/>
          <p:nvPr/>
        </p:nvSpPr>
        <p:spPr>
          <a:xfrm>
            <a:off x="9029229" y="2736884"/>
            <a:ext cx="1871961" cy="139135"/>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KAVIK</a:t>
            </a:r>
            <a:r>
              <a:rPr lang="hu-HU" sz="900" baseline="30000" dirty="0">
                <a:solidFill>
                  <a:srgbClr val="29BA74"/>
                </a:solidFill>
              </a:rPr>
              <a:t>1</a:t>
            </a:r>
            <a:r>
              <a:rPr lang="hu-HU" sz="900" dirty="0">
                <a:solidFill>
                  <a:srgbClr val="29BA74"/>
                </a:solidFill>
              </a:rPr>
              <a:t> </a:t>
            </a:r>
          </a:p>
        </p:txBody>
      </p:sp>
      <p:sp>
        <p:nvSpPr>
          <p:cNvPr id="209" name="Téglalap 56">
            <a:extLst>
              <a:ext uri="{FF2B5EF4-FFF2-40B4-BE49-F238E27FC236}">
                <a16:creationId xmlns:a16="http://schemas.microsoft.com/office/drawing/2014/main" id="{1E18E9A5-20EA-4370-A717-D74057924A35}"/>
              </a:ext>
            </a:extLst>
          </p:cNvPr>
          <p:cNvSpPr/>
          <p:nvPr/>
        </p:nvSpPr>
        <p:spPr>
          <a:xfrm>
            <a:off x="9029229" y="2957306"/>
            <a:ext cx="1874093" cy="157934"/>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Biztonságkutató Központ</a:t>
            </a:r>
          </a:p>
        </p:txBody>
      </p:sp>
      <p:sp>
        <p:nvSpPr>
          <p:cNvPr id="216" name="Téglalap 56">
            <a:extLst>
              <a:ext uri="{FF2B5EF4-FFF2-40B4-BE49-F238E27FC236}">
                <a16:creationId xmlns:a16="http://schemas.microsoft.com/office/drawing/2014/main" id="{F9CE4E05-5DDD-472A-B644-02B6A0DF149E}"/>
              </a:ext>
            </a:extLst>
          </p:cNvPr>
          <p:cNvSpPr/>
          <p:nvPr/>
        </p:nvSpPr>
        <p:spPr>
          <a:xfrm>
            <a:off x="9012816" y="1892646"/>
            <a:ext cx="1869543" cy="210703"/>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Médiaközpont</a:t>
            </a:r>
          </a:p>
        </p:txBody>
      </p:sp>
      <p:sp>
        <p:nvSpPr>
          <p:cNvPr id="220" name="ee4pFootnotes">
            <a:extLst>
              <a:ext uri="{FF2B5EF4-FFF2-40B4-BE49-F238E27FC236}">
                <a16:creationId xmlns:a16="http://schemas.microsoft.com/office/drawing/2014/main" id="{5B515672-32B7-4893-BD1A-DA12917EA096}"/>
              </a:ext>
            </a:extLst>
          </p:cNvPr>
          <p:cNvSpPr>
            <a:spLocks noChangeArrowheads="1"/>
          </p:cNvSpPr>
          <p:nvPr/>
        </p:nvSpPr>
        <p:spPr bwMode="auto">
          <a:xfrm>
            <a:off x="4382190" y="6618060"/>
            <a:ext cx="3428049" cy="124650"/>
          </a:xfrm>
          <a:prstGeom prst="rect">
            <a:avLst/>
          </a:prstGeom>
          <a:noFill/>
          <a:ln w="9525" algn="ctr">
            <a:noFill/>
            <a:miter lim="800000"/>
            <a:headEnd type="none" w="lg" len="lg"/>
            <a:tailEnd type="none" w="lg" len="lg"/>
          </a:ln>
        </p:spPr>
        <p:txBody>
          <a:bodyPr vert="horz" wrap="square" lIns="0" tIns="0" rIns="0" bIns="0" anchor="b" anchorCtr="0">
            <a:spAutoFit/>
          </a:bodyPr>
          <a:lstStyle/>
          <a:p>
            <a:pPr marL="228600" indent="-228600">
              <a:lnSpc>
                <a:spcPct val="90000"/>
              </a:lnSpc>
              <a:buAutoNum type="arabicPeriod"/>
            </a:pPr>
            <a:r>
              <a:rPr lang="hu-HU" sz="900" dirty="0">
                <a:solidFill>
                  <a:schemeClr val="bg1">
                    <a:lumMod val="50000"/>
                  </a:schemeClr>
                </a:solidFill>
                <a:latin typeface="Trebuchet MS" panose="020B0603020202020204" pitchFamily="34" charset="0"/>
                <a:cs typeface="Arial" pitchFamily="34" charset="0"/>
              </a:rPr>
              <a:t>Kárpát-medencei Agrár-és Vidékfejlesztési Innovációs Központ</a:t>
            </a:r>
          </a:p>
        </p:txBody>
      </p:sp>
      <p:cxnSp>
        <p:nvCxnSpPr>
          <p:cNvPr id="136" name="Connector: Elbow 135">
            <a:extLst>
              <a:ext uri="{FF2B5EF4-FFF2-40B4-BE49-F238E27FC236}">
                <a16:creationId xmlns:a16="http://schemas.microsoft.com/office/drawing/2014/main" id="{AAAA84C4-0D52-4851-9012-4F9DDCDA7DCC}"/>
              </a:ext>
            </a:extLst>
          </p:cNvPr>
          <p:cNvCxnSpPr>
            <a:cxnSpLocks/>
          </p:cNvCxnSpPr>
          <p:nvPr/>
        </p:nvCxnSpPr>
        <p:spPr>
          <a:xfrm rot="10800000">
            <a:off x="5513721" y="4072020"/>
            <a:ext cx="67274" cy="364504"/>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37" name="Connector: Elbow 136">
            <a:extLst>
              <a:ext uri="{FF2B5EF4-FFF2-40B4-BE49-F238E27FC236}">
                <a16:creationId xmlns:a16="http://schemas.microsoft.com/office/drawing/2014/main" id="{2D6E80AD-3E1D-4AB4-A3DF-44D40B541210}"/>
              </a:ext>
            </a:extLst>
          </p:cNvPr>
          <p:cNvCxnSpPr>
            <a:cxnSpLocks/>
          </p:cNvCxnSpPr>
          <p:nvPr/>
        </p:nvCxnSpPr>
        <p:spPr>
          <a:xfrm rot="16200000" flipV="1">
            <a:off x="5295575" y="4523447"/>
            <a:ext cx="503569" cy="67275"/>
          </a:xfrm>
          <a:prstGeom prst="bentConnector3">
            <a:avLst>
              <a:gd name="adj1" fmla="val -84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38" name="Connector: Elbow 137">
            <a:extLst>
              <a:ext uri="{FF2B5EF4-FFF2-40B4-BE49-F238E27FC236}">
                <a16:creationId xmlns:a16="http://schemas.microsoft.com/office/drawing/2014/main" id="{91C0CAF1-20AD-49DB-8915-470B669C8859}"/>
              </a:ext>
            </a:extLst>
          </p:cNvPr>
          <p:cNvCxnSpPr>
            <a:cxnSpLocks/>
          </p:cNvCxnSpPr>
          <p:nvPr/>
        </p:nvCxnSpPr>
        <p:spPr>
          <a:xfrm rot="16200000" flipV="1">
            <a:off x="5295575" y="4912612"/>
            <a:ext cx="503569" cy="67275"/>
          </a:xfrm>
          <a:prstGeom prst="bentConnector3">
            <a:avLst>
              <a:gd name="adj1" fmla="val -84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16E9E00B-99E1-46E3-B9E7-A37443119D04}"/>
              </a:ext>
            </a:extLst>
          </p:cNvPr>
          <p:cNvSpPr/>
          <p:nvPr/>
        </p:nvSpPr>
        <p:spPr>
          <a:xfrm>
            <a:off x="5394724" y="3708432"/>
            <a:ext cx="1721569" cy="452970"/>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white"/>
              </a:solidFill>
              <a:effectLst/>
              <a:uLnTx/>
              <a:uFillTx/>
              <a:latin typeface="Trebuchet MS"/>
              <a:ea typeface="+mn-ea"/>
              <a:cs typeface="+mn-cs"/>
            </a:endParaRPr>
          </a:p>
        </p:txBody>
      </p:sp>
      <p:sp>
        <p:nvSpPr>
          <p:cNvPr id="16" name="Rectangle 15">
            <a:extLst>
              <a:ext uri="{FF2B5EF4-FFF2-40B4-BE49-F238E27FC236}">
                <a16:creationId xmlns:a16="http://schemas.microsoft.com/office/drawing/2014/main" id="{3FB7DADB-7D2D-4FD0-B581-E07DF64DA0FE}"/>
              </a:ext>
            </a:extLst>
          </p:cNvPr>
          <p:cNvSpPr/>
          <p:nvPr/>
        </p:nvSpPr>
        <p:spPr>
          <a:xfrm>
            <a:off x="5461998" y="3726360"/>
            <a:ext cx="1721569" cy="452970"/>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1000" b="1" i="0" u="none" strike="noStrike" kern="0" cap="none" spc="0" normalizeH="0" baseline="0" noProof="0" dirty="0">
                <a:ln>
                  <a:noFill/>
                </a:ln>
                <a:solidFill>
                  <a:srgbClr val="29BA74"/>
                </a:solidFill>
                <a:effectLst/>
                <a:uLnTx/>
                <a:uFillTx/>
                <a:latin typeface="Trebuchet MS"/>
                <a:ea typeface="+mn-ea"/>
                <a:cs typeface="+mn-cs"/>
              </a:rPr>
              <a:t>Oktatási és Nemzetközi Rektorh.</a:t>
            </a:r>
            <a:endParaRPr kumimoji="0" lang="en-US" sz="1000" b="1" i="0" u="none" strike="noStrike" kern="0" cap="none" spc="0" normalizeH="0" baseline="0" noProof="0" dirty="0">
              <a:ln>
                <a:noFill/>
              </a:ln>
              <a:solidFill>
                <a:srgbClr val="29BA74"/>
              </a:solidFill>
              <a:effectLst/>
              <a:uLnTx/>
              <a:uFillTx/>
              <a:latin typeface="Trebuchet MS"/>
              <a:ea typeface="+mn-ea"/>
              <a:cs typeface="+mn-cs"/>
            </a:endParaRPr>
          </a:p>
        </p:txBody>
      </p:sp>
      <p:sp>
        <p:nvSpPr>
          <p:cNvPr id="18" name="Téglalap 56">
            <a:extLst>
              <a:ext uri="{FF2B5EF4-FFF2-40B4-BE49-F238E27FC236}">
                <a16:creationId xmlns:a16="http://schemas.microsoft.com/office/drawing/2014/main" id="{DB6FD9A6-EFF2-4C2E-8C52-9CD98BFE8046}"/>
              </a:ext>
            </a:extLst>
          </p:cNvPr>
          <p:cNvSpPr/>
          <p:nvPr/>
        </p:nvSpPr>
        <p:spPr>
          <a:xfrm>
            <a:off x="5588560" y="4284651"/>
            <a:ext cx="1595006" cy="303745"/>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latin typeface="Trebuchet MS"/>
              </a:rPr>
              <a:t>Oktatási Igazgatóság</a:t>
            </a:r>
          </a:p>
        </p:txBody>
      </p:sp>
      <p:sp>
        <p:nvSpPr>
          <p:cNvPr id="19" name="Téglalap 140">
            <a:extLst>
              <a:ext uri="{FF2B5EF4-FFF2-40B4-BE49-F238E27FC236}">
                <a16:creationId xmlns:a16="http://schemas.microsoft.com/office/drawing/2014/main" id="{5CD71FAB-A09E-418F-AEE7-B051438C7A10}"/>
              </a:ext>
            </a:extLst>
          </p:cNvPr>
          <p:cNvSpPr/>
          <p:nvPr/>
        </p:nvSpPr>
        <p:spPr>
          <a:xfrm>
            <a:off x="5604373" y="5108886"/>
            <a:ext cx="1595006" cy="303745"/>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latin typeface="Trebuchet MS"/>
              </a:rPr>
              <a:t>Egyetemi Nyelvvizsga Centrum</a:t>
            </a:r>
          </a:p>
        </p:txBody>
      </p:sp>
      <p:sp>
        <p:nvSpPr>
          <p:cNvPr id="156" name="Téglalap 140">
            <a:extLst>
              <a:ext uri="{FF2B5EF4-FFF2-40B4-BE49-F238E27FC236}">
                <a16:creationId xmlns:a16="http://schemas.microsoft.com/office/drawing/2014/main" id="{945546A2-495B-481A-AED5-7B549AA106ED}"/>
              </a:ext>
            </a:extLst>
          </p:cNvPr>
          <p:cNvSpPr/>
          <p:nvPr/>
        </p:nvSpPr>
        <p:spPr>
          <a:xfrm>
            <a:off x="5594492" y="4693717"/>
            <a:ext cx="1595006" cy="316928"/>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Nemzetközi Igazgatóság</a:t>
            </a:r>
            <a:endParaRPr lang="hu-HU" sz="900" strike="sngStrike" dirty="0">
              <a:solidFill>
                <a:srgbClr val="29BA74"/>
              </a:solidFill>
              <a:latin typeface="Trebuchet MS"/>
            </a:endParaRPr>
          </a:p>
        </p:txBody>
      </p:sp>
      <p:cxnSp>
        <p:nvCxnSpPr>
          <p:cNvPr id="251" name="Straight Connector 250">
            <a:extLst>
              <a:ext uri="{FF2B5EF4-FFF2-40B4-BE49-F238E27FC236}">
                <a16:creationId xmlns:a16="http://schemas.microsoft.com/office/drawing/2014/main" id="{185F26D9-FA05-4422-8910-89FB919880A4}"/>
              </a:ext>
            </a:extLst>
          </p:cNvPr>
          <p:cNvCxnSpPr/>
          <p:nvPr/>
        </p:nvCxnSpPr>
        <p:spPr>
          <a:xfrm>
            <a:off x="7872029" y="6732618"/>
            <a:ext cx="450962" cy="0"/>
          </a:xfrm>
          <a:prstGeom prst="line">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sp>
        <p:nvSpPr>
          <p:cNvPr id="252" name="TextBox 251">
            <a:extLst>
              <a:ext uri="{FF2B5EF4-FFF2-40B4-BE49-F238E27FC236}">
                <a16:creationId xmlns:a16="http://schemas.microsoft.com/office/drawing/2014/main" id="{2ECFA8CC-D8B2-42E7-BCC3-51E7ADFD0ADB}"/>
              </a:ext>
            </a:extLst>
          </p:cNvPr>
          <p:cNvSpPr txBox="1"/>
          <p:nvPr/>
        </p:nvSpPr>
        <p:spPr>
          <a:xfrm>
            <a:off x="8284332" y="6649190"/>
            <a:ext cx="1425066" cy="1598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hu-HU" sz="900" dirty="0">
                <a:solidFill>
                  <a:srgbClr val="7F7F7F"/>
                </a:solidFill>
              </a:rPr>
              <a:t>Szakmai koordináció</a:t>
            </a:r>
            <a:endParaRPr lang="en-US" sz="900" dirty="0" err="1">
              <a:solidFill>
                <a:srgbClr val="7F7F7F"/>
              </a:solidFill>
            </a:endParaRPr>
          </a:p>
        </p:txBody>
      </p:sp>
      <p:cxnSp>
        <p:nvCxnSpPr>
          <p:cNvPr id="177" name="Straight Connector 176">
            <a:extLst>
              <a:ext uri="{FF2B5EF4-FFF2-40B4-BE49-F238E27FC236}">
                <a16:creationId xmlns:a16="http://schemas.microsoft.com/office/drawing/2014/main" id="{8F5156FB-0FAF-4CCE-ACDC-BEA3A8DD8239}"/>
              </a:ext>
            </a:extLst>
          </p:cNvPr>
          <p:cNvCxnSpPr/>
          <p:nvPr/>
        </p:nvCxnSpPr>
        <p:spPr>
          <a:xfrm>
            <a:off x="7880117" y="6597777"/>
            <a:ext cx="450962"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6" name="TextBox 185">
            <a:extLst>
              <a:ext uri="{FF2B5EF4-FFF2-40B4-BE49-F238E27FC236}">
                <a16:creationId xmlns:a16="http://schemas.microsoft.com/office/drawing/2014/main" id="{1A7A5286-D28F-4ADA-B9EA-83FBCAC18C9E}"/>
              </a:ext>
            </a:extLst>
          </p:cNvPr>
          <p:cNvSpPr txBox="1"/>
          <p:nvPr/>
        </p:nvSpPr>
        <p:spPr>
          <a:xfrm>
            <a:off x="8284332" y="6498436"/>
            <a:ext cx="1425066" cy="15988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hu-HU" sz="900" dirty="0">
                <a:solidFill>
                  <a:srgbClr val="7F7F7F"/>
                </a:solidFill>
              </a:rPr>
              <a:t>Irányítási jogkörök</a:t>
            </a:r>
            <a:endParaRPr lang="en-US" sz="900" dirty="0" err="1">
              <a:solidFill>
                <a:srgbClr val="7F7F7F"/>
              </a:solidFill>
            </a:endParaRPr>
          </a:p>
        </p:txBody>
      </p:sp>
      <p:grpSp>
        <p:nvGrpSpPr>
          <p:cNvPr id="22" name="Group 21">
            <a:extLst>
              <a:ext uri="{FF2B5EF4-FFF2-40B4-BE49-F238E27FC236}">
                <a16:creationId xmlns:a16="http://schemas.microsoft.com/office/drawing/2014/main" id="{1F23C0E2-1889-4196-8CB4-4C89BB19FF2D}"/>
              </a:ext>
            </a:extLst>
          </p:cNvPr>
          <p:cNvGrpSpPr/>
          <p:nvPr/>
        </p:nvGrpSpPr>
        <p:grpSpPr>
          <a:xfrm>
            <a:off x="10244270" y="3708432"/>
            <a:ext cx="1544570" cy="2175330"/>
            <a:chOff x="9931701" y="3715040"/>
            <a:chExt cx="1857139" cy="2175330"/>
          </a:xfrm>
        </p:grpSpPr>
        <p:grpSp>
          <p:nvGrpSpPr>
            <p:cNvPr id="86" name="Group 85">
              <a:extLst>
                <a:ext uri="{FF2B5EF4-FFF2-40B4-BE49-F238E27FC236}">
                  <a16:creationId xmlns:a16="http://schemas.microsoft.com/office/drawing/2014/main" id="{D167918F-B438-4361-B2AC-2D115A357491}"/>
                </a:ext>
              </a:extLst>
            </p:cNvPr>
            <p:cNvGrpSpPr/>
            <p:nvPr/>
          </p:nvGrpSpPr>
          <p:grpSpPr>
            <a:xfrm>
              <a:off x="9931701" y="3715040"/>
              <a:ext cx="1857138" cy="470898"/>
              <a:chOff x="8685119" y="2618294"/>
              <a:chExt cx="2162588" cy="810706"/>
            </a:xfrm>
          </p:grpSpPr>
          <p:sp>
            <p:nvSpPr>
              <p:cNvPr id="89" name="Rectangle 88">
                <a:extLst>
                  <a:ext uri="{FF2B5EF4-FFF2-40B4-BE49-F238E27FC236}">
                    <a16:creationId xmlns:a16="http://schemas.microsoft.com/office/drawing/2014/main" id="{46453173-D199-4814-BC5A-7AF9928EDD38}"/>
                  </a:ext>
                </a:extLst>
              </p:cNvPr>
              <p:cNvSpPr/>
              <p:nvPr/>
            </p:nvSpPr>
            <p:spPr>
              <a:xfrm>
                <a:off x="8685119" y="2618294"/>
                <a:ext cx="2081258" cy="779841"/>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200" b="1" i="0" u="none" strike="noStrike" kern="0" cap="none" spc="0" normalizeH="0" baseline="0" noProof="0" dirty="0">
                  <a:ln>
                    <a:noFill/>
                  </a:ln>
                  <a:solidFill>
                    <a:prstClr val="white"/>
                  </a:solidFill>
                  <a:effectLst/>
                  <a:uLnTx/>
                  <a:uFillTx/>
                  <a:latin typeface="Trebuchet MS"/>
                  <a:ea typeface="+mn-ea"/>
                  <a:cs typeface="+mn-cs"/>
                </a:endParaRPr>
              </a:p>
            </p:txBody>
          </p:sp>
          <p:sp>
            <p:nvSpPr>
              <p:cNvPr id="90" name="Rectangle 89">
                <a:extLst>
                  <a:ext uri="{FF2B5EF4-FFF2-40B4-BE49-F238E27FC236}">
                    <a16:creationId xmlns:a16="http://schemas.microsoft.com/office/drawing/2014/main" id="{5CED37B7-D9F4-4814-834B-6D04B5D66A5F}"/>
                  </a:ext>
                </a:extLst>
              </p:cNvPr>
              <p:cNvSpPr/>
              <p:nvPr/>
            </p:nvSpPr>
            <p:spPr>
              <a:xfrm>
                <a:off x="8766449" y="2649159"/>
                <a:ext cx="2081258" cy="779841"/>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1000" b="1" i="0" u="none" strike="noStrike" kern="0" cap="none" spc="0" normalizeH="0" baseline="0" noProof="0" dirty="0">
                    <a:ln>
                      <a:noFill/>
                    </a:ln>
                    <a:solidFill>
                      <a:srgbClr val="29BA74"/>
                    </a:solidFill>
                    <a:effectLst/>
                    <a:uLnTx/>
                    <a:uFillTx/>
                    <a:latin typeface="Trebuchet MS"/>
                    <a:ea typeface="+mn-ea"/>
                    <a:cs typeface="+mn-cs"/>
                  </a:rPr>
                  <a:t>Koordinációs Főigazgató</a:t>
                </a:r>
                <a:endParaRPr kumimoji="0" lang="en-US" sz="1000" b="1" i="0" u="none" strike="noStrike" kern="0" cap="none" spc="0" normalizeH="0" baseline="0" noProof="0" dirty="0">
                  <a:ln>
                    <a:noFill/>
                  </a:ln>
                  <a:solidFill>
                    <a:srgbClr val="29BA74"/>
                  </a:solidFill>
                  <a:effectLst/>
                  <a:uLnTx/>
                  <a:uFillTx/>
                  <a:latin typeface="Trebuchet MS"/>
                  <a:ea typeface="+mn-ea"/>
                  <a:cs typeface="+mn-cs"/>
                </a:endParaRPr>
              </a:p>
            </p:txBody>
          </p:sp>
        </p:grpSp>
        <p:sp>
          <p:nvSpPr>
            <p:cNvPr id="87" name="Téglalap 56">
              <a:extLst>
                <a:ext uri="{FF2B5EF4-FFF2-40B4-BE49-F238E27FC236}">
                  <a16:creationId xmlns:a16="http://schemas.microsoft.com/office/drawing/2014/main" id="{4700034B-6F8E-4526-B8C4-56C3FDFBC44D}"/>
                </a:ext>
              </a:extLst>
            </p:cNvPr>
            <p:cNvSpPr/>
            <p:nvPr/>
          </p:nvSpPr>
          <p:spPr>
            <a:xfrm>
              <a:off x="10132937" y="4291259"/>
              <a:ext cx="1655903" cy="285233"/>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Pályázatkezelési &amp; In-nov.mgmt. Igazg.</a:t>
              </a:r>
            </a:p>
          </p:txBody>
        </p:sp>
        <p:sp>
          <p:nvSpPr>
            <p:cNvPr id="88" name="Téglalap 126">
              <a:extLst>
                <a:ext uri="{FF2B5EF4-FFF2-40B4-BE49-F238E27FC236}">
                  <a16:creationId xmlns:a16="http://schemas.microsoft.com/office/drawing/2014/main" id="{9FF5C289-EBF0-4658-8D03-452B8E06E99C}"/>
                </a:ext>
              </a:extLst>
            </p:cNvPr>
            <p:cNvSpPr/>
            <p:nvPr/>
          </p:nvSpPr>
          <p:spPr>
            <a:xfrm>
              <a:off x="10132937" y="4667103"/>
              <a:ext cx="1655903" cy="263606"/>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hu-HU" sz="900" dirty="0">
                  <a:solidFill>
                    <a:srgbClr val="29BA74"/>
                  </a:solidFill>
                </a:rPr>
                <a:t>HR Igazgatóság</a:t>
              </a:r>
            </a:p>
          </p:txBody>
        </p:sp>
        <p:sp>
          <p:nvSpPr>
            <p:cNvPr id="93" name="Téglalap 126">
              <a:extLst>
                <a:ext uri="{FF2B5EF4-FFF2-40B4-BE49-F238E27FC236}">
                  <a16:creationId xmlns:a16="http://schemas.microsoft.com/office/drawing/2014/main" id="{4EE93521-36C6-4435-A6D7-46BA53E51E20}"/>
                </a:ext>
              </a:extLst>
            </p:cNvPr>
            <p:cNvSpPr/>
            <p:nvPr/>
          </p:nvSpPr>
          <p:spPr>
            <a:xfrm>
              <a:off x="10132936" y="5006113"/>
              <a:ext cx="1655903" cy="26793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hu-HU" sz="900" dirty="0">
                  <a:solidFill>
                    <a:srgbClr val="29BA74"/>
                  </a:solidFill>
                </a:rPr>
                <a:t>Jogi és Közbeszerzési Igazgatóság</a:t>
              </a:r>
            </a:p>
          </p:txBody>
        </p:sp>
        <p:sp>
          <p:nvSpPr>
            <p:cNvPr id="247" name="Téglalap 126">
              <a:extLst>
                <a:ext uri="{FF2B5EF4-FFF2-40B4-BE49-F238E27FC236}">
                  <a16:creationId xmlns:a16="http://schemas.microsoft.com/office/drawing/2014/main" id="{DE0717BD-D379-45D8-B2DF-A38B55216053}"/>
                </a:ext>
              </a:extLst>
            </p:cNvPr>
            <p:cNvSpPr/>
            <p:nvPr/>
          </p:nvSpPr>
          <p:spPr>
            <a:xfrm>
              <a:off x="10125091" y="5334923"/>
              <a:ext cx="1655901" cy="270868"/>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hu-HU" sz="900" dirty="0">
                  <a:solidFill>
                    <a:srgbClr val="29BA74"/>
                  </a:solidFill>
                </a:rPr>
                <a:t>Informatikai Igazgatóság</a:t>
              </a:r>
            </a:p>
          </p:txBody>
        </p:sp>
        <p:sp>
          <p:nvSpPr>
            <p:cNvPr id="163" name="Téglalap 126">
              <a:extLst>
                <a:ext uri="{FF2B5EF4-FFF2-40B4-BE49-F238E27FC236}">
                  <a16:creationId xmlns:a16="http://schemas.microsoft.com/office/drawing/2014/main" id="{E99D78F9-3757-4A5A-99B7-482C9640CB1F}"/>
                </a:ext>
              </a:extLst>
            </p:cNvPr>
            <p:cNvSpPr/>
            <p:nvPr/>
          </p:nvSpPr>
          <p:spPr>
            <a:xfrm>
              <a:off x="10114960" y="5683011"/>
              <a:ext cx="1655901" cy="207359"/>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hu-HU" sz="900" dirty="0">
                  <a:solidFill>
                    <a:srgbClr val="29BA74"/>
                  </a:solidFill>
                </a:rPr>
                <a:t>Innovációs Központ</a:t>
              </a:r>
            </a:p>
          </p:txBody>
        </p:sp>
        <p:cxnSp>
          <p:nvCxnSpPr>
            <p:cNvPr id="28" name="Connector: Elbow 27">
              <a:extLst>
                <a:ext uri="{FF2B5EF4-FFF2-40B4-BE49-F238E27FC236}">
                  <a16:creationId xmlns:a16="http://schemas.microsoft.com/office/drawing/2014/main" id="{6500E279-8E81-4120-9645-EB1CBEEA1F82}"/>
                </a:ext>
              </a:extLst>
            </p:cNvPr>
            <p:cNvCxnSpPr>
              <a:stCxn id="87" idx="3"/>
              <a:endCxn id="163" idx="3"/>
            </p:cNvCxnSpPr>
            <p:nvPr/>
          </p:nvCxnSpPr>
          <p:spPr>
            <a:xfrm flipH="1">
              <a:off x="11770861" y="4433876"/>
              <a:ext cx="17979" cy="1352815"/>
            </a:xfrm>
            <a:prstGeom prst="bentConnector3">
              <a:avLst>
                <a:gd name="adj1" fmla="val -1528790"/>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9F1274F4-7F82-4C72-88EB-8C82DF7F8D09}"/>
              </a:ext>
            </a:extLst>
          </p:cNvPr>
          <p:cNvGrpSpPr/>
          <p:nvPr/>
        </p:nvGrpSpPr>
        <p:grpSpPr>
          <a:xfrm>
            <a:off x="463407" y="4402445"/>
            <a:ext cx="1149066" cy="540534"/>
            <a:chOff x="474061" y="4027386"/>
            <a:chExt cx="1419549" cy="446138"/>
          </a:xfrm>
        </p:grpSpPr>
        <p:sp>
          <p:nvSpPr>
            <p:cNvPr id="125" name="Rectangle 124">
              <a:extLst>
                <a:ext uri="{FF2B5EF4-FFF2-40B4-BE49-F238E27FC236}">
                  <a16:creationId xmlns:a16="http://schemas.microsoft.com/office/drawing/2014/main" id="{94703FF5-D40A-4736-9928-1C5EF880D4CD}"/>
                </a:ext>
              </a:extLst>
            </p:cNvPr>
            <p:cNvSpPr/>
            <p:nvPr/>
          </p:nvSpPr>
          <p:spPr>
            <a:xfrm>
              <a:off x="474061" y="4027386"/>
              <a:ext cx="1378472" cy="371209"/>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179" name="TextBox 178">
              <a:extLst>
                <a:ext uri="{FF2B5EF4-FFF2-40B4-BE49-F238E27FC236}">
                  <a16:creationId xmlns:a16="http://schemas.microsoft.com/office/drawing/2014/main" id="{5954DA05-F2F9-449D-A041-8F51232810A0}"/>
                </a:ext>
              </a:extLst>
            </p:cNvPr>
            <p:cNvSpPr txBox="1"/>
            <p:nvPr/>
          </p:nvSpPr>
          <p:spPr>
            <a:xfrm>
              <a:off x="515138" y="4102315"/>
              <a:ext cx="1378472" cy="371209"/>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defPPr>
                <a:defRPr lang="en-US"/>
              </a:defPPr>
              <a:lvl1pPr marR="0" lvl="0" indent="0" algn="ctr" fontAlgn="auto">
                <a:lnSpc>
                  <a:spcPct val="95000"/>
                </a:lnSpc>
                <a:spcBef>
                  <a:spcPts val="0"/>
                </a:spcBef>
                <a:spcAft>
                  <a:spcPts val="0"/>
                </a:spcAft>
                <a:buClrTx/>
                <a:buSzTx/>
                <a:buFontTx/>
                <a:buNone/>
                <a:tabLst/>
                <a:defRPr kumimoji="0" sz="1200" b="1" i="0" u="none" strike="noStrike" kern="0" cap="none" spc="0" normalizeH="0" baseline="0">
                  <a:ln>
                    <a:noFill/>
                  </a:ln>
                  <a:solidFill>
                    <a:srgbClr val="29BA74"/>
                  </a:solidFill>
                  <a:effectLst/>
                  <a:uLnTx/>
                  <a:uFillTx/>
                  <a:latin typeface="Trebuchet MS"/>
                </a:defRPr>
              </a:lvl1pPr>
            </a:lstStyle>
            <a:p>
              <a:r>
                <a:rPr lang="hu-HU" sz="1000" dirty="0"/>
                <a:t>Szent István Campus Főigazgatóság</a:t>
              </a:r>
              <a:endParaRPr lang="en-US" sz="1000" dirty="0" err="1"/>
            </a:p>
          </p:txBody>
        </p:sp>
      </p:grpSp>
      <p:grpSp>
        <p:nvGrpSpPr>
          <p:cNvPr id="38" name="Group 37">
            <a:extLst>
              <a:ext uri="{FF2B5EF4-FFF2-40B4-BE49-F238E27FC236}">
                <a16:creationId xmlns:a16="http://schemas.microsoft.com/office/drawing/2014/main" id="{1E4ACA4D-A06F-4BFC-9DE2-87A00DF4EEA3}"/>
              </a:ext>
            </a:extLst>
          </p:cNvPr>
          <p:cNvGrpSpPr/>
          <p:nvPr/>
        </p:nvGrpSpPr>
        <p:grpSpPr>
          <a:xfrm>
            <a:off x="473714" y="4958084"/>
            <a:ext cx="1128967" cy="665897"/>
            <a:chOff x="474061" y="4710948"/>
            <a:chExt cx="1394719" cy="549608"/>
          </a:xfrm>
        </p:grpSpPr>
        <p:sp>
          <p:nvSpPr>
            <p:cNvPr id="127" name="Rectangle 126">
              <a:extLst>
                <a:ext uri="{FF2B5EF4-FFF2-40B4-BE49-F238E27FC236}">
                  <a16:creationId xmlns:a16="http://schemas.microsoft.com/office/drawing/2014/main" id="{A2EB5F05-A057-4381-8F2F-EE04C2638CB4}"/>
                </a:ext>
              </a:extLst>
            </p:cNvPr>
            <p:cNvSpPr/>
            <p:nvPr/>
          </p:nvSpPr>
          <p:spPr>
            <a:xfrm>
              <a:off x="474061" y="4710948"/>
              <a:ext cx="1378472" cy="371209"/>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180" name="TextBox 179">
              <a:extLst>
                <a:ext uri="{FF2B5EF4-FFF2-40B4-BE49-F238E27FC236}">
                  <a16:creationId xmlns:a16="http://schemas.microsoft.com/office/drawing/2014/main" id="{9AA04F7C-0277-4C2A-B828-E729DDA8E0FF}"/>
                </a:ext>
              </a:extLst>
            </p:cNvPr>
            <p:cNvSpPr txBox="1"/>
            <p:nvPr/>
          </p:nvSpPr>
          <p:spPr>
            <a:xfrm>
              <a:off x="490308" y="4889347"/>
              <a:ext cx="1378472" cy="371209"/>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defPPr>
                <a:defRPr lang="en-US"/>
              </a:defPPr>
              <a:lvl1pPr marR="0" lvl="0" indent="0" algn="ctr" fontAlgn="auto">
                <a:lnSpc>
                  <a:spcPct val="95000"/>
                </a:lnSpc>
                <a:spcBef>
                  <a:spcPts val="0"/>
                </a:spcBef>
                <a:spcAft>
                  <a:spcPts val="0"/>
                </a:spcAft>
                <a:buClrTx/>
                <a:buSzTx/>
                <a:buFontTx/>
                <a:buNone/>
                <a:tabLst/>
                <a:defRPr kumimoji="0" sz="1200" b="1" i="0" u="none" strike="noStrike" kern="0" cap="none" spc="0" normalizeH="0" baseline="0">
                  <a:ln>
                    <a:noFill/>
                  </a:ln>
                  <a:solidFill>
                    <a:srgbClr val="29BA74"/>
                  </a:solidFill>
                  <a:effectLst/>
                  <a:uLnTx/>
                  <a:uFillTx/>
                  <a:latin typeface="Trebuchet MS"/>
                </a:defRPr>
              </a:lvl1pPr>
            </a:lstStyle>
            <a:p>
              <a:r>
                <a:rPr lang="hu-HU" sz="1000" dirty="0"/>
                <a:t>Budai Campus Főigazgatóság</a:t>
              </a:r>
              <a:endParaRPr lang="en-US" sz="1000" dirty="0" err="1"/>
            </a:p>
          </p:txBody>
        </p:sp>
      </p:grpSp>
      <p:grpSp>
        <p:nvGrpSpPr>
          <p:cNvPr id="32" name="Group 31">
            <a:extLst>
              <a:ext uri="{FF2B5EF4-FFF2-40B4-BE49-F238E27FC236}">
                <a16:creationId xmlns:a16="http://schemas.microsoft.com/office/drawing/2014/main" id="{5F9BCD6A-4887-4CE3-B5A3-46334B9A98AC}"/>
              </a:ext>
            </a:extLst>
          </p:cNvPr>
          <p:cNvGrpSpPr/>
          <p:nvPr/>
        </p:nvGrpSpPr>
        <p:grpSpPr>
          <a:xfrm>
            <a:off x="478107" y="5548456"/>
            <a:ext cx="1117268" cy="604034"/>
            <a:chOff x="472267" y="5510367"/>
            <a:chExt cx="1380266" cy="498548"/>
          </a:xfrm>
        </p:grpSpPr>
        <p:sp>
          <p:nvSpPr>
            <p:cNvPr id="128" name="Rectangle 127">
              <a:extLst>
                <a:ext uri="{FF2B5EF4-FFF2-40B4-BE49-F238E27FC236}">
                  <a16:creationId xmlns:a16="http://schemas.microsoft.com/office/drawing/2014/main" id="{814A066B-88F4-4EA2-803D-3A4635617F3A}"/>
                </a:ext>
              </a:extLst>
            </p:cNvPr>
            <p:cNvSpPr/>
            <p:nvPr/>
          </p:nvSpPr>
          <p:spPr>
            <a:xfrm>
              <a:off x="474061" y="5510367"/>
              <a:ext cx="1378472" cy="371209"/>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178" name="TextBox 177">
              <a:extLst>
                <a:ext uri="{FF2B5EF4-FFF2-40B4-BE49-F238E27FC236}">
                  <a16:creationId xmlns:a16="http://schemas.microsoft.com/office/drawing/2014/main" id="{65E543E2-7854-42B9-AF80-8438681A5EFE}"/>
                </a:ext>
              </a:extLst>
            </p:cNvPr>
            <p:cNvSpPr txBox="1"/>
            <p:nvPr/>
          </p:nvSpPr>
          <p:spPr>
            <a:xfrm>
              <a:off x="472267" y="5637706"/>
              <a:ext cx="1378472" cy="371209"/>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defPPr>
                <a:defRPr lang="en-US"/>
              </a:defPPr>
              <a:lvl1pPr marR="0" lvl="0" indent="0" algn="ctr" fontAlgn="auto">
                <a:lnSpc>
                  <a:spcPct val="95000"/>
                </a:lnSpc>
                <a:spcBef>
                  <a:spcPts val="0"/>
                </a:spcBef>
                <a:spcAft>
                  <a:spcPts val="0"/>
                </a:spcAft>
                <a:buClrTx/>
                <a:buSzTx/>
                <a:buFontTx/>
                <a:buNone/>
                <a:tabLst/>
                <a:defRPr kumimoji="0" sz="1200" b="1" i="0" u="none" strike="noStrike" kern="0" cap="none" spc="0" normalizeH="0" baseline="0">
                  <a:ln>
                    <a:noFill/>
                  </a:ln>
                  <a:solidFill>
                    <a:srgbClr val="29BA74"/>
                  </a:solidFill>
                  <a:effectLst/>
                  <a:uLnTx/>
                  <a:uFillTx/>
                  <a:latin typeface="Trebuchet MS"/>
                </a:defRPr>
              </a:lvl1pPr>
            </a:lstStyle>
            <a:p>
              <a:r>
                <a:rPr lang="hu-HU" sz="1000" dirty="0"/>
                <a:t>Georgikon Campus Főigazgatóság</a:t>
              </a:r>
              <a:endParaRPr lang="en-US" sz="1000" dirty="0" err="1"/>
            </a:p>
          </p:txBody>
        </p:sp>
      </p:grpSp>
      <p:grpSp>
        <p:nvGrpSpPr>
          <p:cNvPr id="25" name="Group 24">
            <a:extLst>
              <a:ext uri="{FF2B5EF4-FFF2-40B4-BE49-F238E27FC236}">
                <a16:creationId xmlns:a16="http://schemas.microsoft.com/office/drawing/2014/main" id="{8027C706-9940-4862-BF6C-646A0E5A6F55}"/>
              </a:ext>
            </a:extLst>
          </p:cNvPr>
          <p:cNvGrpSpPr/>
          <p:nvPr/>
        </p:nvGrpSpPr>
        <p:grpSpPr>
          <a:xfrm>
            <a:off x="474061" y="6148026"/>
            <a:ext cx="1144407" cy="497822"/>
            <a:chOff x="474061" y="6288486"/>
            <a:chExt cx="1413793" cy="410885"/>
          </a:xfrm>
        </p:grpSpPr>
        <p:sp>
          <p:nvSpPr>
            <p:cNvPr id="143" name="Rectangle 142">
              <a:extLst>
                <a:ext uri="{FF2B5EF4-FFF2-40B4-BE49-F238E27FC236}">
                  <a16:creationId xmlns:a16="http://schemas.microsoft.com/office/drawing/2014/main" id="{2011E2F1-0272-4005-8B12-2ED32469B28E}"/>
                </a:ext>
              </a:extLst>
            </p:cNvPr>
            <p:cNvSpPr/>
            <p:nvPr/>
          </p:nvSpPr>
          <p:spPr>
            <a:xfrm>
              <a:off x="474061" y="6288486"/>
              <a:ext cx="1378472" cy="371209"/>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181" name="TextBox 180">
              <a:extLst>
                <a:ext uri="{FF2B5EF4-FFF2-40B4-BE49-F238E27FC236}">
                  <a16:creationId xmlns:a16="http://schemas.microsoft.com/office/drawing/2014/main" id="{5F4168E6-DCC7-4EAD-BCB8-C9EA0873BA27}"/>
                </a:ext>
              </a:extLst>
            </p:cNvPr>
            <p:cNvSpPr txBox="1"/>
            <p:nvPr/>
          </p:nvSpPr>
          <p:spPr>
            <a:xfrm>
              <a:off x="509382" y="6328162"/>
              <a:ext cx="1378472" cy="371209"/>
            </a:xfrm>
            <a:prstGeom prst="rect">
              <a:avLst/>
            </a:prstGeom>
            <a:solidFill>
              <a:srgbClr val="FFFFFF"/>
            </a:solidFill>
            <a:ln w="10795" cap="flat" cmpd="sng" algn="ctr">
              <a:solidFill>
                <a:srgbClr val="29BA74"/>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defPPr>
                <a:defRPr lang="en-US"/>
              </a:defPPr>
              <a:lvl1pPr marR="0" lvl="0" indent="0" algn="ctr" fontAlgn="auto">
                <a:lnSpc>
                  <a:spcPct val="95000"/>
                </a:lnSpc>
                <a:spcBef>
                  <a:spcPts val="0"/>
                </a:spcBef>
                <a:spcAft>
                  <a:spcPts val="0"/>
                </a:spcAft>
                <a:buClrTx/>
                <a:buSzTx/>
                <a:buFontTx/>
                <a:buNone/>
                <a:tabLst/>
                <a:defRPr kumimoji="0" sz="1200" b="1" i="0" u="none" strike="noStrike" kern="0" cap="none" spc="0" normalizeH="0" baseline="0">
                  <a:ln>
                    <a:noFill/>
                  </a:ln>
                  <a:solidFill>
                    <a:srgbClr val="29BA74"/>
                  </a:solidFill>
                  <a:effectLst/>
                  <a:uLnTx/>
                  <a:uFillTx/>
                  <a:latin typeface="Trebuchet MS"/>
                </a:defRPr>
              </a:lvl1pPr>
            </a:lstStyle>
            <a:p>
              <a:r>
                <a:rPr lang="hu-HU" sz="1000" dirty="0"/>
                <a:t>Károly Róbert Campus Főigazgatóság</a:t>
              </a:r>
              <a:endParaRPr lang="en-US" sz="1000" dirty="0" err="1"/>
            </a:p>
          </p:txBody>
        </p:sp>
      </p:grpSp>
      <p:sp>
        <p:nvSpPr>
          <p:cNvPr id="155" name="Rectangle 154">
            <a:extLst>
              <a:ext uri="{FF2B5EF4-FFF2-40B4-BE49-F238E27FC236}">
                <a16:creationId xmlns:a16="http://schemas.microsoft.com/office/drawing/2014/main" id="{711DFE04-84A5-491F-B21D-242322EB72BD}"/>
              </a:ext>
            </a:extLst>
          </p:cNvPr>
          <p:cNvSpPr/>
          <p:nvPr/>
        </p:nvSpPr>
        <p:spPr>
          <a:xfrm>
            <a:off x="7235802" y="1380994"/>
            <a:ext cx="1288631" cy="269346"/>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algn="ctr" fontAlgn="ctr"/>
            <a:r>
              <a:rPr lang="hu-HU" sz="900" dirty="0">
                <a:solidFill>
                  <a:srgbClr val="29BA74"/>
                </a:solidFill>
              </a:rPr>
              <a:t>Belső Ellenőrzési Főosztály</a:t>
            </a:r>
          </a:p>
        </p:txBody>
      </p:sp>
      <p:sp>
        <p:nvSpPr>
          <p:cNvPr id="173" name="Téglalap 56">
            <a:extLst>
              <a:ext uri="{FF2B5EF4-FFF2-40B4-BE49-F238E27FC236}">
                <a16:creationId xmlns:a16="http://schemas.microsoft.com/office/drawing/2014/main" id="{2BCCD6B6-5C93-48ED-B236-800FDF9D34F9}"/>
              </a:ext>
            </a:extLst>
          </p:cNvPr>
          <p:cNvSpPr/>
          <p:nvPr/>
        </p:nvSpPr>
        <p:spPr>
          <a:xfrm>
            <a:off x="7210772" y="2331399"/>
            <a:ext cx="1305572" cy="227500"/>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Karcagi Kutatóintézet </a:t>
            </a:r>
          </a:p>
        </p:txBody>
      </p:sp>
      <p:cxnSp>
        <p:nvCxnSpPr>
          <p:cNvPr id="27" name="Connector: Elbow 26">
            <a:extLst>
              <a:ext uri="{FF2B5EF4-FFF2-40B4-BE49-F238E27FC236}">
                <a16:creationId xmlns:a16="http://schemas.microsoft.com/office/drawing/2014/main" id="{BCC158E0-0956-4F75-8A4C-83B97190A97E}"/>
              </a:ext>
            </a:extLst>
          </p:cNvPr>
          <p:cNvCxnSpPr>
            <a:cxnSpLocks/>
            <a:stCxn id="173" idx="1"/>
            <a:endCxn id="7" idx="3"/>
          </p:cNvCxnSpPr>
          <p:nvPr/>
        </p:nvCxnSpPr>
        <p:spPr>
          <a:xfrm rot="10800000">
            <a:off x="6924750" y="2069125"/>
            <a:ext cx="286022" cy="37602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71" name="Téglalap 56">
            <a:extLst>
              <a:ext uri="{FF2B5EF4-FFF2-40B4-BE49-F238E27FC236}">
                <a16:creationId xmlns:a16="http://schemas.microsoft.com/office/drawing/2014/main" id="{44C1150A-8779-4E24-BAF7-5844E7A8181F}"/>
              </a:ext>
            </a:extLst>
          </p:cNvPr>
          <p:cNvSpPr/>
          <p:nvPr/>
        </p:nvSpPr>
        <p:spPr>
          <a:xfrm>
            <a:off x="1969819" y="1125159"/>
            <a:ext cx="1790359" cy="19391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dirty="0">
                <a:solidFill>
                  <a:srgbClr val="29BA74"/>
                </a:solidFill>
              </a:rPr>
              <a:t>Egyetemi Választási Bizottság</a:t>
            </a:r>
          </a:p>
        </p:txBody>
      </p:sp>
      <p:sp>
        <p:nvSpPr>
          <p:cNvPr id="174" name="Téglalap 56">
            <a:extLst>
              <a:ext uri="{FF2B5EF4-FFF2-40B4-BE49-F238E27FC236}">
                <a16:creationId xmlns:a16="http://schemas.microsoft.com/office/drawing/2014/main" id="{119F5575-BFB4-420F-9522-B825B4DD59EC}"/>
              </a:ext>
            </a:extLst>
          </p:cNvPr>
          <p:cNvSpPr/>
          <p:nvPr/>
        </p:nvSpPr>
        <p:spPr>
          <a:xfrm>
            <a:off x="1969819" y="1365624"/>
            <a:ext cx="1790359" cy="19391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dirty="0">
                <a:solidFill>
                  <a:srgbClr val="29BA74"/>
                </a:solidFill>
              </a:rPr>
              <a:t>Etikai Bizottság</a:t>
            </a:r>
          </a:p>
        </p:txBody>
      </p:sp>
      <p:sp>
        <p:nvSpPr>
          <p:cNvPr id="176" name="Téglalap 56">
            <a:extLst>
              <a:ext uri="{FF2B5EF4-FFF2-40B4-BE49-F238E27FC236}">
                <a16:creationId xmlns:a16="http://schemas.microsoft.com/office/drawing/2014/main" id="{D499E3DF-E228-4967-B52B-D5A70302A57A}"/>
              </a:ext>
            </a:extLst>
          </p:cNvPr>
          <p:cNvSpPr/>
          <p:nvPr/>
        </p:nvSpPr>
        <p:spPr>
          <a:xfrm>
            <a:off x="120004" y="884694"/>
            <a:ext cx="1790359" cy="19391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dirty="0">
                <a:solidFill>
                  <a:srgbClr val="29BA74"/>
                </a:solidFill>
              </a:rPr>
              <a:t>Hallgatói Felülbírálati Bizottság</a:t>
            </a:r>
          </a:p>
        </p:txBody>
      </p:sp>
      <p:sp>
        <p:nvSpPr>
          <p:cNvPr id="184" name="Téglalap 56">
            <a:extLst>
              <a:ext uri="{FF2B5EF4-FFF2-40B4-BE49-F238E27FC236}">
                <a16:creationId xmlns:a16="http://schemas.microsoft.com/office/drawing/2014/main" id="{AF04E414-2EF8-40EF-BE05-19280840237D}"/>
              </a:ext>
            </a:extLst>
          </p:cNvPr>
          <p:cNvSpPr/>
          <p:nvPr/>
        </p:nvSpPr>
        <p:spPr>
          <a:xfrm>
            <a:off x="120004" y="1125159"/>
            <a:ext cx="1790359" cy="19391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dirty="0">
                <a:solidFill>
                  <a:srgbClr val="29BA74"/>
                </a:solidFill>
              </a:rPr>
              <a:t>Egyetemi Oktatási Bizottság</a:t>
            </a:r>
          </a:p>
        </p:txBody>
      </p:sp>
      <p:sp>
        <p:nvSpPr>
          <p:cNvPr id="187" name="Téglalap 56">
            <a:extLst>
              <a:ext uri="{FF2B5EF4-FFF2-40B4-BE49-F238E27FC236}">
                <a16:creationId xmlns:a16="http://schemas.microsoft.com/office/drawing/2014/main" id="{0399BE13-61A4-49EA-A4D5-9A21630CFC65}"/>
              </a:ext>
            </a:extLst>
          </p:cNvPr>
          <p:cNvSpPr/>
          <p:nvPr/>
        </p:nvSpPr>
        <p:spPr>
          <a:xfrm>
            <a:off x="120004" y="1365624"/>
            <a:ext cx="1790359" cy="193912"/>
          </a:xfrm>
          <a:prstGeom prst="rect">
            <a:avLst/>
          </a:prstGeom>
          <a:solidFill>
            <a:schemeClr val="bg1"/>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700" dirty="0">
                <a:solidFill>
                  <a:srgbClr val="29BA74"/>
                </a:solidFill>
              </a:rPr>
              <a:t>Akkreditációs és Minőségügyi Bizottság</a:t>
            </a:r>
          </a:p>
        </p:txBody>
      </p:sp>
      <p:sp>
        <p:nvSpPr>
          <p:cNvPr id="260" name="TextBox 259">
            <a:extLst>
              <a:ext uri="{FF2B5EF4-FFF2-40B4-BE49-F238E27FC236}">
                <a16:creationId xmlns:a16="http://schemas.microsoft.com/office/drawing/2014/main" id="{2D1B6D22-DF8A-4E6E-A669-D021935DA929}"/>
              </a:ext>
            </a:extLst>
          </p:cNvPr>
          <p:cNvSpPr txBox="1"/>
          <p:nvPr/>
        </p:nvSpPr>
        <p:spPr>
          <a:xfrm>
            <a:off x="-46607" y="660794"/>
            <a:ext cx="1486481" cy="17959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hu-HU" sz="1000" dirty="0">
                <a:solidFill>
                  <a:srgbClr val="575757"/>
                </a:solidFill>
              </a:rPr>
              <a:t>Szenátus testületei</a:t>
            </a:r>
            <a:endParaRPr lang="en-US" sz="1000" dirty="0" err="1">
              <a:solidFill>
                <a:srgbClr val="575757"/>
              </a:solidFill>
            </a:endParaRPr>
          </a:p>
        </p:txBody>
      </p:sp>
      <p:cxnSp>
        <p:nvCxnSpPr>
          <p:cNvPr id="267" name="Connector: Elbow 266">
            <a:extLst>
              <a:ext uri="{FF2B5EF4-FFF2-40B4-BE49-F238E27FC236}">
                <a16:creationId xmlns:a16="http://schemas.microsoft.com/office/drawing/2014/main" id="{3B6FE5A8-F4A8-4870-80DD-E08219820AD6}"/>
              </a:ext>
            </a:extLst>
          </p:cNvPr>
          <p:cNvCxnSpPr>
            <a:stCxn id="7" idx="3"/>
            <a:endCxn id="155" idx="1"/>
          </p:cNvCxnSpPr>
          <p:nvPr/>
        </p:nvCxnSpPr>
        <p:spPr>
          <a:xfrm flipV="1">
            <a:off x="6924750" y="1515667"/>
            <a:ext cx="311052" cy="553458"/>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98" name="Téglalap 56">
            <a:extLst>
              <a:ext uri="{FF2B5EF4-FFF2-40B4-BE49-F238E27FC236}">
                <a16:creationId xmlns:a16="http://schemas.microsoft.com/office/drawing/2014/main" id="{5C30C379-E1D8-451F-9D5A-51D6F5591EC7}"/>
              </a:ext>
            </a:extLst>
          </p:cNvPr>
          <p:cNvSpPr/>
          <p:nvPr/>
        </p:nvSpPr>
        <p:spPr>
          <a:xfrm>
            <a:off x="3649649" y="1838628"/>
            <a:ext cx="984767" cy="448951"/>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Rektori Tanácsadó Testület</a:t>
            </a:r>
            <a:endParaRPr lang="hu-HU" sz="900" i="1" dirty="0">
              <a:solidFill>
                <a:srgbClr val="29BA74"/>
              </a:solidFill>
            </a:endParaRPr>
          </a:p>
        </p:txBody>
      </p:sp>
      <p:sp>
        <p:nvSpPr>
          <p:cNvPr id="168" name="Téglalap 56">
            <a:extLst>
              <a:ext uri="{FF2B5EF4-FFF2-40B4-BE49-F238E27FC236}">
                <a16:creationId xmlns:a16="http://schemas.microsoft.com/office/drawing/2014/main" id="{4BF59F72-9266-420A-B8FF-4ED6F5A814DC}"/>
              </a:ext>
            </a:extLst>
          </p:cNvPr>
          <p:cNvSpPr/>
          <p:nvPr/>
        </p:nvSpPr>
        <p:spPr>
          <a:xfrm>
            <a:off x="9019828" y="2468116"/>
            <a:ext cx="1878944" cy="194234"/>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Adatközpont</a:t>
            </a:r>
          </a:p>
        </p:txBody>
      </p:sp>
      <p:sp>
        <p:nvSpPr>
          <p:cNvPr id="190" name="Téglalap 56">
            <a:extLst>
              <a:ext uri="{FF2B5EF4-FFF2-40B4-BE49-F238E27FC236}">
                <a16:creationId xmlns:a16="http://schemas.microsoft.com/office/drawing/2014/main" id="{AF2C4A74-83CC-4A06-A174-46654BA9FCE7}"/>
              </a:ext>
            </a:extLst>
          </p:cNvPr>
          <p:cNvSpPr/>
          <p:nvPr/>
        </p:nvSpPr>
        <p:spPr>
          <a:xfrm>
            <a:off x="120004" y="1603641"/>
            <a:ext cx="1790359" cy="19391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dirty="0">
                <a:solidFill>
                  <a:srgbClr val="29BA74"/>
                </a:solidFill>
              </a:rPr>
              <a:t>Egyetemi Diákjóléti Bizottság</a:t>
            </a:r>
          </a:p>
        </p:txBody>
      </p:sp>
      <p:sp>
        <p:nvSpPr>
          <p:cNvPr id="193" name="Téglalap 56">
            <a:extLst>
              <a:ext uri="{FF2B5EF4-FFF2-40B4-BE49-F238E27FC236}">
                <a16:creationId xmlns:a16="http://schemas.microsoft.com/office/drawing/2014/main" id="{14425B5D-E15B-49A2-81D1-ED30A3358C63}"/>
              </a:ext>
            </a:extLst>
          </p:cNvPr>
          <p:cNvSpPr/>
          <p:nvPr/>
        </p:nvSpPr>
        <p:spPr>
          <a:xfrm>
            <a:off x="1969818" y="1603641"/>
            <a:ext cx="1790359" cy="19391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hu-HU" sz="750" dirty="0">
                <a:solidFill>
                  <a:srgbClr val="29BA74"/>
                </a:solidFill>
              </a:rPr>
              <a:t>Egyetemi Tanári Pályázatokat Véleményező Bizottság</a:t>
            </a:r>
          </a:p>
        </p:txBody>
      </p:sp>
      <p:sp>
        <p:nvSpPr>
          <p:cNvPr id="8" name="Szövegdoboz 7">
            <a:extLst>
              <a:ext uri="{FF2B5EF4-FFF2-40B4-BE49-F238E27FC236}">
                <a16:creationId xmlns:a16="http://schemas.microsoft.com/office/drawing/2014/main" id="{FBE25479-1FAF-4C8E-A90A-C2B76E7C79A9}"/>
              </a:ext>
            </a:extLst>
          </p:cNvPr>
          <p:cNvSpPr txBox="1"/>
          <p:nvPr/>
        </p:nvSpPr>
        <p:spPr>
          <a:xfrm>
            <a:off x="8524433" y="772704"/>
            <a:ext cx="2880493" cy="49079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lang="hu-HU" sz="1200" dirty="0">
                <a:solidFill>
                  <a:schemeClr val="tx2"/>
                </a:solidFill>
                <a:highlight>
                  <a:srgbClr val="FFFFFF"/>
                </a:highlight>
              </a:rPr>
              <a:t>Hatályos 2024. április 11-től</a:t>
            </a:r>
          </a:p>
          <a:p>
            <a:pPr algn="ctr"/>
            <a:r>
              <a:rPr lang="hu-HU" sz="1200" dirty="0">
                <a:solidFill>
                  <a:schemeClr val="tx2"/>
                </a:solidFill>
                <a:highlight>
                  <a:srgbClr val="FFFFFF"/>
                </a:highlight>
              </a:rPr>
              <a:t>a 21/2024 (IV.11) sz. Kuratórium határozat alapján</a:t>
            </a:r>
          </a:p>
        </p:txBody>
      </p:sp>
      <p:sp>
        <p:nvSpPr>
          <p:cNvPr id="170" name="Téglalap 56">
            <a:extLst>
              <a:ext uri="{FF2B5EF4-FFF2-40B4-BE49-F238E27FC236}">
                <a16:creationId xmlns:a16="http://schemas.microsoft.com/office/drawing/2014/main" id="{31F3126D-7A12-4227-82C8-9D38101E8CCE}"/>
              </a:ext>
            </a:extLst>
          </p:cNvPr>
          <p:cNvSpPr/>
          <p:nvPr/>
        </p:nvSpPr>
        <p:spPr>
          <a:xfrm>
            <a:off x="116446" y="1838628"/>
            <a:ext cx="1790359" cy="19391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spc="-20" dirty="0">
                <a:solidFill>
                  <a:srgbClr val="29BA74"/>
                </a:solidFill>
              </a:rPr>
              <a:t>Tehetség Tanács</a:t>
            </a:r>
          </a:p>
        </p:txBody>
      </p:sp>
      <p:sp>
        <p:nvSpPr>
          <p:cNvPr id="185" name="Téglalap 56">
            <a:extLst>
              <a:ext uri="{FF2B5EF4-FFF2-40B4-BE49-F238E27FC236}">
                <a16:creationId xmlns:a16="http://schemas.microsoft.com/office/drawing/2014/main" id="{754BCFF1-D79C-45BE-9A27-A686CB50EC69}"/>
              </a:ext>
            </a:extLst>
          </p:cNvPr>
          <p:cNvSpPr/>
          <p:nvPr/>
        </p:nvSpPr>
        <p:spPr>
          <a:xfrm>
            <a:off x="9019828" y="3175371"/>
            <a:ext cx="2159248" cy="174814"/>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u-HU" sz="900" dirty="0">
                <a:solidFill>
                  <a:srgbClr val="29BA74"/>
                </a:solidFill>
              </a:rPr>
              <a:t>Körforgásos Gazdaság Elemző Központ</a:t>
            </a:r>
          </a:p>
        </p:txBody>
      </p:sp>
      <p:sp>
        <p:nvSpPr>
          <p:cNvPr id="201" name="Téglalap 126">
            <a:extLst>
              <a:ext uri="{FF2B5EF4-FFF2-40B4-BE49-F238E27FC236}">
                <a16:creationId xmlns:a16="http://schemas.microsoft.com/office/drawing/2014/main" id="{2422ED59-54E9-4CED-AEA5-5318EABA137C}"/>
              </a:ext>
            </a:extLst>
          </p:cNvPr>
          <p:cNvSpPr/>
          <p:nvPr/>
        </p:nvSpPr>
        <p:spPr>
          <a:xfrm>
            <a:off x="9029229" y="5924819"/>
            <a:ext cx="1185219" cy="459405"/>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hu-HU" sz="800" dirty="0">
                <a:solidFill>
                  <a:srgbClr val="00B050"/>
                </a:solidFill>
              </a:rPr>
              <a:t>Gazdasági Társaságok Tulajdonosi Felügyeleti Központja</a:t>
            </a:r>
          </a:p>
        </p:txBody>
      </p:sp>
      <p:sp>
        <p:nvSpPr>
          <p:cNvPr id="204" name="Téglalap 56">
            <a:extLst>
              <a:ext uri="{FF2B5EF4-FFF2-40B4-BE49-F238E27FC236}">
                <a16:creationId xmlns:a16="http://schemas.microsoft.com/office/drawing/2014/main" id="{26F45526-97E6-4FBF-B763-BC3C0CED4EBC}"/>
              </a:ext>
            </a:extLst>
          </p:cNvPr>
          <p:cNvSpPr/>
          <p:nvPr/>
        </p:nvSpPr>
        <p:spPr>
          <a:xfrm>
            <a:off x="1969818" y="1838628"/>
            <a:ext cx="1617551" cy="193912"/>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hu-HU" sz="800" dirty="0">
                <a:solidFill>
                  <a:srgbClr val="29BA74"/>
                </a:solidFill>
              </a:rPr>
              <a:t>Egyetemi Kiadói Tanács</a:t>
            </a:r>
          </a:p>
        </p:txBody>
      </p:sp>
      <p:sp>
        <p:nvSpPr>
          <p:cNvPr id="207" name="Téglalap 126">
            <a:extLst>
              <a:ext uri="{FF2B5EF4-FFF2-40B4-BE49-F238E27FC236}">
                <a16:creationId xmlns:a16="http://schemas.microsoft.com/office/drawing/2014/main" id="{84FEC16E-5DD0-45FE-8785-7515917B7777}"/>
              </a:ext>
            </a:extLst>
          </p:cNvPr>
          <p:cNvSpPr>
            <a:spLocks noChangeAspect="1"/>
          </p:cNvSpPr>
          <p:nvPr/>
        </p:nvSpPr>
        <p:spPr>
          <a:xfrm>
            <a:off x="1723659" y="3974841"/>
            <a:ext cx="1400351" cy="206029"/>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hu-HU" sz="600" dirty="0">
                <a:solidFill>
                  <a:srgbClr val="29BA74"/>
                </a:solidFill>
              </a:rPr>
              <a:t>Kaposvári Campus Gyakorló Óvoda</a:t>
            </a:r>
          </a:p>
        </p:txBody>
      </p:sp>
      <p:sp>
        <p:nvSpPr>
          <p:cNvPr id="219" name="Rectangle 110">
            <a:extLst>
              <a:ext uri="{FF2B5EF4-FFF2-40B4-BE49-F238E27FC236}">
                <a16:creationId xmlns:a16="http://schemas.microsoft.com/office/drawing/2014/main" id="{75C9E5E1-9DB0-4967-AAC2-75A804E5ADD4}"/>
              </a:ext>
            </a:extLst>
          </p:cNvPr>
          <p:cNvSpPr/>
          <p:nvPr/>
        </p:nvSpPr>
        <p:spPr>
          <a:xfrm>
            <a:off x="1723659" y="4339692"/>
            <a:ext cx="1195317" cy="166793"/>
          </a:xfrm>
          <a:prstGeom prst="rect">
            <a:avLst/>
          </a:prstGeom>
          <a:solidFill>
            <a:schemeClr val="bg1"/>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700" dirty="0">
                <a:solidFill>
                  <a:srgbClr val="29BA74"/>
                </a:solidFill>
              </a:rPr>
              <a:t>Gödöllői Botanikus Kert</a:t>
            </a:r>
          </a:p>
        </p:txBody>
      </p:sp>
      <p:sp>
        <p:nvSpPr>
          <p:cNvPr id="221" name="Rectangle 110">
            <a:extLst>
              <a:ext uri="{FF2B5EF4-FFF2-40B4-BE49-F238E27FC236}">
                <a16:creationId xmlns:a16="http://schemas.microsoft.com/office/drawing/2014/main" id="{22EF6481-3DCB-4948-A503-1EC26F1AEDD3}"/>
              </a:ext>
            </a:extLst>
          </p:cNvPr>
          <p:cNvSpPr/>
          <p:nvPr/>
        </p:nvSpPr>
        <p:spPr>
          <a:xfrm>
            <a:off x="1715801" y="4552603"/>
            <a:ext cx="1216253" cy="166793"/>
          </a:xfrm>
          <a:prstGeom prst="rect">
            <a:avLst/>
          </a:prstGeom>
          <a:solidFill>
            <a:schemeClr val="bg1"/>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700" dirty="0">
                <a:solidFill>
                  <a:srgbClr val="29BA74"/>
                </a:solidFill>
              </a:rPr>
              <a:t>Szarvasi Arborétum</a:t>
            </a:r>
          </a:p>
        </p:txBody>
      </p:sp>
      <p:sp>
        <p:nvSpPr>
          <p:cNvPr id="222" name="Rectangle 110">
            <a:extLst>
              <a:ext uri="{FF2B5EF4-FFF2-40B4-BE49-F238E27FC236}">
                <a16:creationId xmlns:a16="http://schemas.microsoft.com/office/drawing/2014/main" id="{4288E8E6-1EE0-4995-88D7-619542C064A9}"/>
              </a:ext>
            </a:extLst>
          </p:cNvPr>
          <p:cNvSpPr/>
          <p:nvPr/>
        </p:nvSpPr>
        <p:spPr>
          <a:xfrm>
            <a:off x="1709056" y="5165717"/>
            <a:ext cx="1213040" cy="166793"/>
          </a:xfrm>
          <a:prstGeom prst="rect">
            <a:avLst/>
          </a:prstGeom>
          <a:solidFill>
            <a:schemeClr val="bg1"/>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700" dirty="0">
                <a:solidFill>
                  <a:srgbClr val="29BA74"/>
                </a:solidFill>
              </a:rPr>
              <a:t>Budai Arborétum</a:t>
            </a:r>
          </a:p>
        </p:txBody>
      </p:sp>
      <p:sp>
        <p:nvSpPr>
          <p:cNvPr id="223" name="Rectangle 110">
            <a:extLst>
              <a:ext uri="{FF2B5EF4-FFF2-40B4-BE49-F238E27FC236}">
                <a16:creationId xmlns:a16="http://schemas.microsoft.com/office/drawing/2014/main" id="{67ACC2C8-D487-4527-AC09-FE9157E97088}"/>
              </a:ext>
            </a:extLst>
          </p:cNvPr>
          <p:cNvSpPr/>
          <p:nvPr/>
        </p:nvSpPr>
        <p:spPr>
          <a:xfrm>
            <a:off x="1706258" y="5368937"/>
            <a:ext cx="1223133" cy="166793"/>
          </a:xfrm>
          <a:prstGeom prst="rect">
            <a:avLst/>
          </a:prstGeom>
          <a:solidFill>
            <a:schemeClr val="bg1"/>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700" dirty="0">
                <a:solidFill>
                  <a:srgbClr val="29BA74"/>
                </a:solidFill>
              </a:rPr>
              <a:t>Soroksári Botanikus Kert</a:t>
            </a:r>
          </a:p>
        </p:txBody>
      </p:sp>
      <p:sp>
        <p:nvSpPr>
          <p:cNvPr id="224" name="Rectangle 110">
            <a:extLst>
              <a:ext uri="{FF2B5EF4-FFF2-40B4-BE49-F238E27FC236}">
                <a16:creationId xmlns:a16="http://schemas.microsoft.com/office/drawing/2014/main" id="{F21238E2-D306-484F-B9EB-6B4C04575124}"/>
              </a:ext>
            </a:extLst>
          </p:cNvPr>
          <p:cNvSpPr/>
          <p:nvPr/>
        </p:nvSpPr>
        <p:spPr>
          <a:xfrm>
            <a:off x="1714918" y="6211661"/>
            <a:ext cx="1071041" cy="166793"/>
          </a:xfrm>
          <a:prstGeom prst="rect">
            <a:avLst/>
          </a:prstGeom>
          <a:solidFill>
            <a:schemeClr val="bg1"/>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700" dirty="0">
                <a:solidFill>
                  <a:srgbClr val="29BA74"/>
                </a:solidFill>
              </a:rPr>
              <a:t>Erdőtelki Arborétum</a:t>
            </a:r>
          </a:p>
        </p:txBody>
      </p:sp>
      <p:sp>
        <p:nvSpPr>
          <p:cNvPr id="230" name="Rectangle 110">
            <a:extLst>
              <a:ext uri="{FF2B5EF4-FFF2-40B4-BE49-F238E27FC236}">
                <a16:creationId xmlns:a16="http://schemas.microsoft.com/office/drawing/2014/main" id="{A5D5BB8C-36E6-4FB0-8DB4-15A5DD071D1B}"/>
              </a:ext>
            </a:extLst>
          </p:cNvPr>
          <p:cNvSpPr/>
          <p:nvPr/>
        </p:nvSpPr>
        <p:spPr>
          <a:xfrm>
            <a:off x="1711541" y="5772952"/>
            <a:ext cx="1071041" cy="166793"/>
          </a:xfrm>
          <a:prstGeom prst="rect">
            <a:avLst/>
          </a:prstGeom>
          <a:solidFill>
            <a:schemeClr val="bg1"/>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700" dirty="0">
                <a:solidFill>
                  <a:srgbClr val="29BA74"/>
                </a:solidFill>
              </a:rPr>
              <a:t>Georgikon Botanikus Kert</a:t>
            </a:r>
          </a:p>
        </p:txBody>
      </p:sp>
      <p:sp>
        <p:nvSpPr>
          <p:cNvPr id="215" name="Téglalap 56">
            <a:extLst>
              <a:ext uri="{FF2B5EF4-FFF2-40B4-BE49-F238E27FC236}">
                <a16:creationId xmlns:a16="http://schemas.microsoft.com/office/drawing/2014/main" id="{93C87D3E-1844-40DF-AE2A-966C2F44CFD9}"/>
              </a:ext>
            </a:extLst>
          </p:cNvPr>
          <p:cNvSpPr/>
          <p:nvPr/>
        </p:nvSpPr>
        <p:spPr>
          <a:xfrm>
            <a:off x="9020224" y="5416120"/>
            <a:ext cx="1185218" cy="435116"/>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Kontrolling Főosztály</a:t>
            </a:r>
          </a:p>
        </p:txBody>
      </p:sp>
      <p:cxnSp>
        <p:nvCxnSpPr>
          <p:cNvPr id="13" name="Egyenes összekötő 12"/>
          <p:cNvCxnSpPr/>
          <p:nvPr/>
        </p:nvCxnSpPr>
        <p:spPr>
          <a:xfrm>
            <a:off x="8934450" y="4161400"/>
            <a:ext cx="12826" cy="198011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3" name="Egyenes összekötő 32"/>
          <p:cNvCxnSpPr>
            <a:stCxn id="81" idx="1"/>
          </p:cNvCxnSpPr>
          <p:nvPr/>
        </p:nvCxnSpPr>
        <p:spPr>
          <a:xfrm flipH="1">
            <a:off x="8934450" y="4489558"/>
            <a:ext cx="75948" cy="292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17" name="Egyenes összekötő 216"/>
          <p:cNvCxnSpPr/>
          <p:nvPr/>
        </p:nvCxnSpPr>
        <p:spPr>
          <a:xfrm flipH="1">
            <a:off x="8953281" y="5032140"/>
            <a:ext cx="75948" cy="292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37" name="Egyenes összekötő 236"/>
          <p:cNvCxnSpPr/>
          <p:nvPr/>
        </p:nvCxnSpPr>
        <p:spPr>
          <a:xfrm flipH="1">
            <a:off x="8943880" y="5636675"/>
            <a:ext cx="75948" cy="292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38" name="Egyenes összekötő 237"/>
          <p:cNvCxnSpPr/>
          <p:nvPr/>
        </p:nvCxnSpPr>
        <p:spPr>
          <a:xfrm flipH="1">
            <a:off x="8943880" y="6141516"/>
            <a:ext cx="75948" cy="292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41" name="Téglalap 56">
            <a:extLst>
              <a:ext uri="{FF2B5EF4-FFF2-40B4-BE49-F238E27FC236}">
                <a16:creationId xmlns:a16="http://schemas.microsoft.com/office/drawing/2014/main" id="{AF04E414-2EF8-40EF-BE05-19280840237D}"/>
              </a:ext>
            </a:extLst>
          </p:cNvPr>
          <p:cNvSpPr/>
          <p:nvPr/>
        </p:nvSpPr>
        <p:spPr>
          <a:xfrm>
            <a:off x="116446" y="2077773"/>
            <a:ext cx="1790359" cy="193912"/>
          </a:xfrm>
          <a:prstGeom prst="rect">
            <a:avLst/>
          </a:prstGeom>
          <a:solidFill>
            <a:schemeClr val="bg1"/>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dirty="0">
                <a:solidFill>
                  <a:srgbClr val="29BA74"/>
                </a:solidFill>
              </a:rPr>
              <a:t>Esélyegyenlőségi Bizottság</a:t>
            </a:r>
          </a:p>
        </p:txBody>
      </p:sp>
      <p:sp>
        <p:nvSpPr>
          <p:cNvPr id="249" name="Téglalap 56">
            <a:extLst>
              <a:ext uri="{FF2B5EF4-FFF2-40B4-BE49-F238E27FC236}">
                <a16:creationId xmlns:a16="http://schemas.microsoft.com/office/drawing/2014/main" id="{92CBE571-F491-4428-BF06-7F2F2D280FC7}"/>
              </a:ext>
            </a:extLst>
          </p:cNvPr>
          <p:cNvSpPr/>
          <p:nvPr/>
        </p:nvSpPr>
        <p:spPr>
          <a:xfrm>
            <a:off x="10388260" y="5960106"/>
            <a:ext cx="1377201" cy="322044"/>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dirty="0">
                <a:solidFill>
                  <a:srgbClr val="29BA74"/>
                </a:solidFill>
                <a:latin typeface="Trebuchet MS"/>
              </a:rPr>
              <a:t>Egyetemi Kollégiumok Igazgatóság</a:t>
            </a:r>
          </a:p>
        </p:txBody>
      </p:sp>
      <p:cxnSp>
        <p:nvCxnSpPr>
          <p:cNvPr id="48" name="Szögletes összekötő 47"/>
          <p:cNvCxnSpPr>
            <a:endCxn id="249" idx="1"/>
          </p:cNvCxnSpPr>
          <p:nvPr/>
        </p:nvCxnSpPr>
        <p:spPr>
          <a:xfrm rot="16200000" flipH="1">
            <a:off x="9155488" y="4888356"/>
            <a:ext cx="2390920" cy="74624"/>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0" name="Egyenes összekötő 59"/>
          <p:cNvCxnSpPr>
            <a:stCxn id="163" idx="1"/>
          </p:cNvCxnSpPr>
          <p:nvPr/>
        </p:nvCxnSpPr>
        <p:spPr>
          <a:xfrm flipH="1">
            <a:off x="10322061" y="5780083"/>
            <a:ext cx="74624"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4" name="Egyenes összekötő 63"/>
          <p:cNvCxnSpPr>
            <a:stCxn id="247" idx="1"/>
          </p:cNvCxnSpPr>
          <p:nvPr/>
        </p:nvCxnSpPr>
        <p:spPr>
          <a:xfrm flipH="1" flipV="1">
            <a:off x="10322061" y="5455083"/>
            <a:ext cx="83050" cy="866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9" name="Egyenes összekötő 68"/>
          <p:cNvCxnSpPr>
            <a:stCxn id="93" idx="1"/>
          </p:cNvCxnSpPr>
          <p:nvPr/>
        </p:nvCxnSpPr>
        <p:spPr>
          <a:xfrm flipH="1" flipV="1">
            <a:off x="10324477" y="5130177"/>
            <a:ext cx="87159" cy="329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1" name="Egyenes összekötő 70"/>
          <p:cNvCxnSpPr>
            <a:stCxn id="88" idx="1"/>
          </p:cNvCxnSpPr>
          <p:nvPr/>
        </p:nvCxnSpPr>
        <p:spPr>
          <a:xfrm flipH="1" flipV="1">
            <a:off x="10324477" y="4785516"/>
            <a:ext cx="87160" cy="6782"/>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3" name="Egyenes összekötő 72"/>
          <p:cNvCxnSpPr>
            <a:stCxn id="87" idx="1"/>
          </p:cNvCxnSpPr>
          <p:nvPr/>
        </p:nvCxnSpPr>
        <p:spPr>
          <a:xfrm flipH="1">
            <a:off x="10324477" y="4427268"/>
            <a:ext cx="8716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25" name="Téglalap 126">
            <a:extLst>
              <a:ext uri="{FF2B5EF4-FFF2-40B4-BE49-F238E27FC236}">
                <a16:creationId xmlns:a16="http://schemas.microsoft.com/office/drawing/2014/main" id="{E23F514D-7959-4459-9C4B-E4BCBD8A57B8}"/>
              </a:ext>
            </a:extLst>
          </p:cNvPr>
          <p:cNvSpPr/>
          <p:nvPr/>
        </p:nvSpPr>
        <p:spPr>
          <a:xfrm>
            <a:off x="1716344" y="6435864"/>
            <a:ext cx="1151230" cy="169822"/>
          </a:xfrm>
          <a:prstGeom prst="rect">
            <a:avLst/>
          </a:prstGeom>
          <a:solidFill>
            <a:schemeClr val="bg1"/>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hu-HU" sz="700" noProof="0" dirty="0">
                <a:solidFill>
                  <a:srgbClr val="29BA74"/>
                </a:solidFill>
                <a:latin typeface="Trebuchet MS"/>
              </a:rPr>
              <a:t>Campus Műszaki Osztály</a:t>
            </a:r>
            <a:endParaRPr kumimoji="0" lang="hu-HU" sz="700" i="0" u="none" kern="1200" cap="none" spc="0" normalizeH="0" baseline="0" noProof="0" dirty="0">
              <a:ln>
                <a:noFill/>
              </a:ln>
              <a:solidFill>
                <a:srgbClr val="29BA74"/>
              </a:solidFill>
              <a:effectLst/>
              <a:uLnTx/>
              <a:uFillTx/>
              <a:latin typeface="Trebuchet MS"/>
            </a:endParaRPr>
          </a:p>
        </p:txBody>
      </p:sp>
      <p:sp>
        <p:nvSpPr>
          <p:cNvPr id="229" name="Téglalap 126">
            <a:extLst>
              <a:ext uri="{FF2B5EF4-FFF2-40B4-BE49-F238E27FC236}">
                <a16:creationId xmlns:a16="http://schemas.microsoft.com/office/drawing/2014/main" id="{E23F514D-7959-4459-9C4B-E4BCBD8A57B8}"/>
              </a:ext>
            </a:extLst>
          </p:cNvPr>
          <p:cNvSpPr/>
          <p:nvPr/>
        </p:nvSpPr>
        <p:spPr>
          <a:xfrm>
            <a:off x="1754155" y="3461657"/>
            <a:ext cx="1369854" cy="182459"/>
          </a:xfrm>
          <a:prstGeom prst="rect">
            <a:avLst/>
          </a:prstGeom>
          <a:solidFill>
            <a:schemeClr val="bg1"/>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hu-HU" sz="700" noProof="0" dirty="0">
                <a:solidFill>
                  <a:srgbClr val="29BA74"/>
                </a:solidFill>
                <a:latin typeface="Trebuchet MS"/>
              </a:rPr>
              <a:t>Campus Műszaki Osztály</a:t>
            </a:r>
            <a:endParaRPr kumimoji="0" lang="hu-HU" sz="700" i="0" u="none" kern="1200" cap="none" spc="0" normalizeH="0" baseline="0" noProof="0" dirty="0">
              <a:ln>
                <a:noFill/>
              </a:ln>
              <a:solidFill>
                <a:srgbClr val="29BA74"/>
              </a:solidFill>
              <a:effectLst/>
              <a:uLnTx/>
              <a:uFillTx/>
              <a:latin typeface="Trebuchet MS"/>
            </a:endParaRPr>
          </a:p>
        </p:txBody>
      </p:sp>
      <p:sp>
        <p:nvSpPr>
          <p:cNvPr id="245" name="Téglalap 126">
            <a:extLst>
              <a:ext uri="{FF2B5EF4-FFF2-40B4-BE49-F238E27FC236}">
                <a16:creationId xmlns:a16="http://schemas.microsoft.com/office/drawing/2014/main" id="{E23F514D-7959-4459-9C4B-E4BCBD8A57B8}"/>
              </a:ext>
            </a:extLst>
          </p:cNvPr>
          <p:cNvSpPr/>
          <p:nvPr/>
        </p:nvSpPr>
        <p:spPr>
          <a:xfrm>
            <a:off x="1715801" y="4763923"/>
            <a:ext cx="1216253" cy="165297"/>
          </a:xfrm>
          <a:prstGeom prst="rect">
            <a:avLst/>
          </a:prstGeom>
          <a:solidFill>
            <a:schemeClr val="bg1"/>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hu-HU" sz="700" noProof="0" dirty="0">
                <a:solidFill>
                  <a:srgbClr val="29BA74"/>
                </a:solidFill>
                <a:latin typeface="Trebuchet MS"/>
              </a:rPr>
              <a:t>Campus Műszaki Osztály</a:t>
            </a:r>
            <a:endParaRPr kumimoji="0" lang="hu-HU" sz="700" i="0" u="none" kern="1200" cap="none" spc="0" normalizeH="0" baseline="0" noProof="0" dirty="0">
              <a:ln>
                <a:noFill/>
              </a:ln>
              <a:solidFill>
                <a:srgbClr val="29BA74"/>
              </a:solidFill>
              <a:effectLst/>
              <a:uLnTx/>
              <a:uFillTx/>
              <a:latin typeface="Trebuchet MS"/>
            </a:endParaRPr>
          </a:p>
        </p:txBody>
      </p:sp>
      <p:sp>
        <p:nvSpPr>
          <p:cNvPr id="248" name="Téglalap 126">
            <a:extLst>
              <a:ext uri="{FF2B5EF4-FFF2-40B4-BE49-F238E27FC236}">
                <a16:creationId xmlns:a16="http://schemas.microsoft.com/office/drawing/2014/main" id="{E23F514D-7959-4459-9C4B-E4BCBD8A57B8}"/>
              </a:ext>
            </a:extLst>
          </p:cNvPr>
          <p:cNvSpPr/>
          <p:nvPr/>
        </p:nvSpPr>
        <p:spPr>
          <a:xfrm>
            <a:off x="1697776" y="5563241"/>
            <a:ext cx="1215052" cy="167192"/>
          </a:xfrm>
          <a:prstGeom prst="rect">
            <a:avLst/>
          </a:prstGeom>
          <a:solidFill>
            <a:schemeClr val="bg1"/>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hu-HU" sz="700" noProof="0" dirty="0">
                <a:solidFill>
                  <a:srgbClr val="29BA74"/>
                </a:solidFill>
                <a:latin typeface="Trebuchet MS"/>
              </a:rPr>
              <a:t>Campus Műszaki Osztály</a:t>
            </a:r>
            <a:endParaRPr kumimoji="0" lang="hu-HU" sz="700" i="0" u="none" kern="1200" cap="none" spc="0" normalizeH="0" baseline="0" noProof="0" dirty="0">
              <a:ln>
                <a:noFill/>
              </a:ln>
              <a:solidFill>
                <a:srgbClr val="29BA74"/>
              </a:solidFill>
              <a:effectLst/>
              <a:uLnTx/>
              <a:uFillTx/>
              <a:latin typeface="Trebuchet MS"/>
            </a:endParaRPr>
          </a:p>
        </p:txBody>
      </p:sp>
      <p:sp>
        <p:nvSpPr>
          <p:cNvPr id="254" name="Téglalap 126">
            <a:extLst>
              <a:ext uri="{FF2B5EF4-FFF2-40B4-BE49-F238E27FC236}">
                <a16:creationId xmlns:a16="http://schemas.microsoft.com/office/drawing/2014/main" id="{E23F514D-7959-4459-9C4B-E4BCBD8A57B8}"/>
              </a:ext>
            </a:extLst>
          </p:cNvPr>
          <p:cNvSpPr/>
          <p:nvPr/>
        </p:nvSpPr>
        <p:spPr>
          <a:xfrm>
            <a:off x="1711246" y="5975225"/>
            <a:ext cx="1151051" cy="169822"/>
          </a:xfrm>
          <a:prstGeom prst="rect">
            <a:avLst/>
          </a:prstGeom>
          <a:solidFill>
            <a:schemeClr val="bg1"/>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hu-HU" sz="700" noProof="0" dirty="0">
                <a:solidFill>
                  <a:srgbClr val="29BA74"/>
                </a:solidFill>
                <a:latin typeface="Trebuchet MS"/>
              </a:rPr>
              <a:t>Campus Műszaki Osztály</a:t>
            </a:r>
            <a:endParaRPr kumimoji="0" lang="hu-HU" sz="700" i="0" u="none" kern="1200" cap="none" spc="0" normalizeH="0" baseline="0" noProof="0" dirty="0">
              <a:ln>
                <a:noFill/>
              </a:ln>
              <a:solidFill>
                <a:srgbClr val="29BA74"/>
              </a:solidFill>
              <a:effectLst/>
              <a:uLnTx/>
              <a:uFillTx/>
              <a:latin typeface="Trebuchet MS"/>
            </a:endParaRPr>
          </a:p>
        </p:txBody>
      </p:sp>
      <p:sp>
        <p:nvSpPr>
          <p:cNvPr id="255" name="Téglalap 56">
            <a:extLst>
              <a:ext uri="{FF2B5EF4-FFF2-40B4-BE49-F238E27FC236}">
                <a16:creationId xmlns:a16="http://schemas.microsoft.com/office/drawing/2014/main" id="{F9CE4E05-5DDD-472A-B644-02B6A0DF149E}"/>
              </a:ext>
            </a:extLst>
          </p:cNvPr>
          <p:cNvSpPr/>
          <p:nvPr/>
        </p:nvSpPr>
        <p:spPr>
          <a:xfrm>
            <a:off x="9019828" y="2167038"/>
            <a:ext cx="1862531" cy="211461"/>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Hallgatói Szolgáltatások Központ</a:t>
            </a:r>
          </a:p>
        </p:txBody>
      </p:sp>
      <p:cxnSp>
        <p:nvCxnSpPr>
          <p:cNvPr id="142" name="Szögletes összekötő 141"/>
          <p:cNvCxnSpPr>
            <a:stCxn id="216" idx="1"/>
            <a:endCxn id="100" idx="3"/>
          </p:cNvCxnSpPr>
          <p:nvPr/>
        </p:nvCxnSpPr>
        <p:spPr>
          <a:xfrm rot="10800000" flipV="1">
            <a:off x="8547414" y="1997998"/>
            <a:ext cx="465403" cy="71126"/>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53" name="Szögletes összekötő 152"/>
          <p:cNvCxnSpPr>
            <a:stCxn id="255" idx="1"/>
            <a:endCxn id="100" idx="3"/>
          </p:cNvCxnSpPr>
          <p:nvPr/>
        </p:nvCxnSpPr>
        <p:spPr>
          <a:xfrm rot="10800000">
            <a:off x="8547414" y="2069125"/>
            <a:ext cx="472415" cy="20364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57" name="Szögletes összekötő 156"/>
          <p:cNvCxnSpPr>
            <a:stCxn id="168" idx="1"/>
            <a:endCxn id="100" idx="3"/>
          </p:cNvCxnSpPr>
          <p:nvPr/>
        </p:nvCxnSpPr>
        <p:spPr>
          <a:xfrm rot="10800000">
            <a:off x="8547414" y="2069125"/>
            <a:ext cx="472415" cy="496109"/>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1" name="Szögletes összekötő 160"/>
          <p:cNvCxnSpPr>
            <a:stCxn id="208" idx="1"/>
            <a:endCxn id="100" idx="3"/>
          </p:cNvCxnSpPr>
          <p:nvPr/>
        </p:nvCxnSpPr>
        <p:spPr>
          <a:xfrm rot="10800000">
            <a:off x="8547413" y="2069124"/>
            <a:ext cx="481816" cy="737328"/>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4" name="Szögletes összekötő 163"/>
          <p:cNvCxnSpPr>
            <a:stCxn id="209" idx="1"/>
            <a:endCxn id="100" idx="3"/>
          </p:cNvCxnSpPr>
          <p:nvPr/>
        </p:nvCxnSpPr>
        <p:spPr>
          <a:xfrm rot="10800000">
            <a:off x="8547413" y="2069125"/>
            <a:ext cx="481816" cy="967149"/>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6" name="Szögletes összekötő 165"/>
          <p:cNvCxnSpPr>
            <a:stCxn id="185" idx="1"/>
            <a:endCxn id="100" idx="3"/>
          </p:cNvCxnSpPr>
          <p:nvPr/>
        </p:nvCxnSpPr>
        <p:spPr>
          <a:xfrm rot="10800000">
            <a:off x="8547414" y="2069124"/>
            <a:ext cx="472415" cy="1193654"/>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57" name="Szögletes összekötő 256"/>
          <p:cNvCxnSpPr>
            <a:stCxn id="7" idx="3"/>
            <a:endCxn id="100" idx="1"/>
          </p:cNvCxnSpPr>
          <p:nvPr/>
        </p:nvCxnSpPr>
        <p:spPr>
          <a:xfrm flipV="1">
            <a:off x="6924750" y="2069124"/>
            <a:ext cx="334032" cy="1"/>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43" name="Szögletes összekötő 42"/>
          <p:cNvCxnSpPr>
            <a:cxnSpLocks/>
            <a:stCxn id="207" idx="3"/>
          </p:cNvCxnSpPr>
          <p:nvPr/>
        </p:nvCxnSpPr>
        <p:spPr>
          <a:xfrm flipV="1">
            <a:off x="3124010" y="2341184"/>
            <a:ext cx="837982" cy="1736672"/>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7" name="Szögletes összekötő 76"/>
          <p:cNvCxnSpPr>
            <a:cxnSpLocks/>
            <a:stCxn id="229" idx="1"/>
            <a:endCxn id="148" idx="3"/>
          </p:cNvCxnSpPr>
          <p:nvPr/>
        </p:nvCxnSpPr>
        <p:spPr>
          <a:xfrm rot="10800000">
            <a:off x="1623621" y="3490165"/>
            <a:ext cx="130535" cy="62722"/>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91" name="Szögletes összekötő 90"/>
          <p:cNvCxnSpPr>
            <a:cxnSpLocks/>
            <a:stCxn id="207" idx="1"/>
            <a:endCxn id="148" idx="3"/>
          </p:cNvCxnSpPr>
          <p:nvPr/>
        </p:nvCxnSpPr>
        <p:spPr>
          <a:xfrm rot="10800000">
            <a:off x="1623621" y="3490166"/>
            <a:ext cx="100039" cy="587691"/>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19" name="Szögletes összekötő 118"/>
          <p:cNvCxnSpPr>
            <a:cxnSpLocks/>
            <a:stCxn id="245" idx="1"/>
            <a:endCxn id="179" idx="3"/>
          </p:cNvCxnSpPr>
          <p:nvPr/>
        </p:nvCxnSpPr>
        <p:spPr>
          <a:xfrm rot="10800000">
            <a:off x="1612473" y="4718104"/>
            <a:ext cx="103328" cy="128468"/>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22" name="Szögletes összekötő 121"/>
          <p:cNvCxnSpPr>
            <a:cxnSpLocks/>
            <a:stCxn id="221" idx="1"/>
            <a:endCxn id="179" idx="3"/>
          </p:cNvCxnSpPr>
          <p:nvPr/>
        </p:nvCxnSpPr>
        <p:spPr>
          <a:xfrm rot="10800000" flipV="1">
            <a:off x="1612473" y="4636000"/>
            <a:ext cx="103328" cy="82104"/>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24" name="Szögletes összekötő 123"/>
          <p:cNvCxnSpPr>
            <a:cxnSpLocks/>
            <a:stCxn id="219" idx="1"/>
            <a:endCxn id="179" idx="3"/>
          </p:cNvCxnSpPr>
          <p:nvPr/>
        </p:nvCxnSpPr>
        <p:spPr>
          <a:xfrm rot="10800000" flipV="1">
            <a:off x="1612473" y="4423088"/>
            <a:ext cx="111186" cy="295015"/>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34" name="Szögletes összekötő 133"/>
          <p:cNvCxnSpPr>
            <a:stCxn id="248" idx="1"/>
            <a:endCxn id="180" idx="3"/>
          </p:cNvCxnSpPr>
          <p:nvPr/>
        </p:nvCxnSpPr>
        <p:spPr>
          <a:xfrm rot="10800000">
            <a:off x="1602682" y="5399107"/>
            <a:ext cx="95095" cy="247731"/>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47" name="Szögletes összekötő 146"/>
          <p:cNvCxnSpPr>
            <a:stCxn id="223" idx="1"/>
            <a:endCxn id="180" idx="3"/>
          </p:cNvCxnSpPr>
          <p:nvPr/>
        </p:nvCxnSpPr>
        <p:spPr>
          <a:xfrm rot="10800000">
            <a:off x="1602682" y="5399106"/>
            <a:ext cx="103577" cy="53228"/>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54" name="Szögletes összekötő 153"/>
          <p:cNvCxnSpPr>
            <a:stCxn id="222" idx="1"/>
          </p:cNvCxnSpPr>
          <p:nvPr/>
        </p:nvCxnSpPr>
        <p:spPr>
          <a:xfrm rot="10800000" flipV="1">
            <a:off x="1654070" y="5249113"/>
            <a:ext cx="54986" cy="183031"/>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2" name="Szögletes összekötő 161"/>
          <p:cNvCxnSpPr>
            <a:stCxn id="254" idx="1"/>
            <a:endCxn id="178" idx="3"/>
          </p:cNvCxnSpPr>
          <p:nvPr/>
        </p:nvCxnSpPr>
        <p:spPr>
          <a:xfrm rot="10800000">
            <a:off x="1593924" y="5927614"/>
            <a:ext cx="117323" cy="132522"/>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0" name="Szögletes összekötő 199"/>
          <p:cNvCxnSpPr>
            <a:cxnSpLocks/>
            <a:stCxn id="230" idx="1"/>
            <a:endCxn id="178" idx="3"/>
          </p:cNvCxnSpPr>
          <p:nvPr/>
        </p:nvCxnSpPr>
        <p:spPr>
          <a:xfrm rot="10800000" flipV="1">
            <a:off x="1593923" y="5856348"/>
            <a:ext cx="117618" cy="7126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53" name="Szögletes összekötő 252"/>
          <p:cNvCxnSpPr>
            <a:stCxn id="230" idx="1"/>
            <a:endCxn id="178" idx="3"/>
          </p:cNvCxnSpPr>
          <p:nvPr/>
        </p:nvCxnSpPr>
        <p:spPr>
          <a:xfrm rot="10800000" flipV="1">
            <a:off x="1593923" y="5856348"/>
            <a:ext cx="117618" cy="7126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59" name="Szögletes összekötő 258"/>
          <p:cNvCxnSpPr>
            <a:stCxn id="225" idx="1"/>
            <a:endCxn id="181" idx="3"/>
          </p:cNvCxnSpPr>
          <p:nvPr/>
        </p:nvCxnSpPr>
        <p:spPr>
          <a:xfrm rot="10800000">
            <a:off x="1618468" y="6420973"/>
            <a:ext cx="97876" cy="99802"/>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65" name="Szögletes összekötő 264"/>
          <p:cNvCxnSpPr>
            <a:stCxn id="224" idx="1"/>
            <a:endCxn id="181" idx="3"/>
          </p:cNvCxnSpPr>
          <p:nvPr/>
        </p:nvCxnSpPr>
        <p:spPr>
          <a:xfrm rot="10800000" flipV="1">
            <a:off x="1618468" y="6295057"/>
            <a:ext cx="96450" cy="12591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8" name="Téglalap 56">
            <a:extLst>
              <a:ext uri="{FF2B5EF4-FFF2-40B4-BE49-F238E27FC236}">
                <a16:creationId xmlns:a16="http://schemas.microsoft.com/office/drawing/2014/main" id="{92CBE571-F491-4428-BF06-7F2F2D280FC7}"/>
              </a:ext>
            </a:extLst>
          </p:cNvPr>
          <p:cNvSpPr/>
          <p:nvPr/>
        </p:nvSpPr>
        <p:spPr>
          <a:xfrm>
            <a:off x="9021816" y="1599491"/>
            <a:ext cx="1876956" cy="270724"/>
          </a:xfrm>
          <a:prstGeom prst="rect">
            <a:avLst/>
          </a:prstGeom>
          <a:solidFill>
            <a:srgbClr val="FFFFFF"/>
          </a:solid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900" dirty="0">
                <a:solidFill>
                  <a:srgbClr val="29BA74"/>
                </a:solidFill>
              </a:rPr>
              <a:t>Felnőttképzési és Szaktanácsadási Központ</a:t>
            </a:r>
          </a:p>
        </p:txBody>
      </p:sp>
      <p:cxnSp>
        <p:nvCxnSpPr>
          <p:cNvPr id="24" name="Szögletes összekötő 23"/>
          <p:cNvCxnSpPr>
            <a:stCxn id="100" idx="3"/>
            <a:endCxn id="188" idx="1"/>
          </p:cNvCxnSpPr>
          <p:nvPr/>
        </p:nvCxnSpPr>
        <p:spPr>
          <a:xfrm flipV="1">
            <a:off x="8547413" y="1734853"/>
            <a:ext cx="474403" cy="334271"/>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9" name="Téglalap 126">
            <a:extLst>
              <a:ext uri="{FF2B5EF4-FFF2-40B4-BE49-F238E27FC236}">
                <a16:creationId xmlns:a16="http://schemas.microsoft.com/office/drawing/2014/main" id="{B43C67B5-5435-4224-A51E-3E1B0D1B8545}"/>
              </a:ext>
            </a:extLst>
          </p:cNvPr>
          <p:cNvSpPr/>
          <p:nvPr/>
        </p:nvSpPr>
        <p:spPr>
          <a:xfrm>
            <a:off x="3034484" y="5934631"/>
            <a:ext cx="1086179" cy="834423"/>
          </a:xfrm>
          <a:prstGeom prst="rect">
            <a:avLst/>
          </a:prstGeom>
          <a:noFill/>
          <a:ln w="10795" cap="flat" cmpd="sng" algn="ctr">
            <a:solidFill>
              <a:srgbClr val="29BA74"/>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hu-HU" sz="880" dirty="0">
                <a:solidFill>
                  <a:srgbClr val="29BA74"/>
                </a:solidFill>
              </a:rPr>
              <a:t>MATE Móricz Zsigmond Mezőgazdasági Technikum, Szakképző Iskola és Kollégium</a:t>
            </a:r>
          </a:p>
        </p:txBody>
      </p:sp>
      <p:cxnSp>
        <p:nvCxnSpPr>
          <p:cNvPr id="37" name="Egyenes összekötő 36"/>
          <p:cNvCxnSpPr>
            <a:cxnSpLocks/>
          </p:cNvCxnSpPr>
          <p:nvPr/>
        </p:nvCxnSpPr>
        <p:spPr>
          <a:xfrm flipH="1" flipV="1">
            <a:off x="4022834" y="2341184"/>
            <a:ext cx="39668" cy="359344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44" name="Szögletes összekötő 43"/>
          <p:cNvCxnSpPr>
            <a:cxnSpLocks/>
          </p:cNvCxnSpPr>
          <p:nvPr/>
        </p:nvCxnSpPr>
        <p:spPr>
          <a:xfrm rot="5400000">
            <a:off x="3711301" y="4587030"/>
            <a:ext cx="2172515" cy="1356103"/>
          </a:xfrm>
          <a:prstGeom prst="bentConnector2">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5" name="Egyenes összekötő 54"/>
          <p:cNvCxnSpPr/>
          <p:nvPr/>
        </p:nvCxnSpPr>
        <p:spPr>
          <a:xfrm>
            <a:off x="1065353" y="3739141"/>
            <a:ext cx="5723" cy="549530"/>
          </a:xfrm>
          <a:prstGeom prst="line">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58" name="Egyenes összekötő 57"/>
          <p:cNvCxnSpPr/>
          <p:nvPr/>
        </p:nvCxnSpPr>
        <p:spPr>
          <a:xfrm>
            <a:off x="1045466" y="4278989"/>
            <a:ext cx="2855206" cy="2957"/>
          </a:xfrm>
          <a:prstGeom prst="line">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63" name="Egyenes összekötő 62"/>
          <p:cNvCxnSpPr/>
          <p:nvPr/>
        </p:nvCxnSpPr>
        <p:spPr>
          <a:xfrm>
            <a:off x="3901553" y="4296568"/>
            <a:ext cx="42181" cy="1638063"/>
          </a:xfrm>
          <a:prstGeom prst="line">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sp>
        <p:nvSpPr>
          <p:cNvPr id="191" name="Rectangle 110">
            <a:extLst>
              <a:ext uri="{FF2B5EF4-FFF2-40B4-BE49-F238E27FC236}">
                <a16:creationId xmlns:a16="http://schemas.microsoft.com/office/drawing/2014/main" id="{5951EB7A-2F97-44F1-ACF3-3D6AD0F5F933}"/>
              </a:ext>
            </a:extLst>
          </p:cNvPr>
          <p:cNvSpPr/>
          <p:nvPr/>
        </p:nvSpPr>
        <p:spPr>
          <a:xfrm>
            <a:off x="1715800" y="4918029"/>
            <a:ext cx="1216253" cy="228348"/>
          </a:xfrm>
          <a:prstGeom prst="rect">
            <a:avLst/>
          </a:prstGeom>
          <a:solidFill>
            <a:schemeClr val="bg1"/>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550" dirty="0">
                <a:solidFill>
                  <a:srgbClr val="29BA74"/>
                </a:solidFill>
              </a:rPr>
              <a:t>Mezőgazdasági Eszköz- és Gépfejlődés-történeti Szakmúzeum </a:t>
            </a:r>
          </a:p>
        </p:txBody>
      </p:sp>
      <p:cxnSp>
        <p:nvCxnSpPr>
          <p:cNvPr id="194" name="Szögletes összekötő 118">
            <a:extLst>
              <a:ext uri="{FF2B5EF4-FFF2-40B4-BE49-F238E27FC236}">
                <a16:creationId xmlns:a16="http://schemas.microsoft.com/office/drawing/2014/main" id="{6031D723-88E2-4244-88EA-BA51A7A1729B}"/>
              </a:ext>
            </a:extLst>
          </p:cNvPr>
          <p:cNvCxnSpPr>
            <a:cxnSpLocks/>
            <a:stCxn id="191" idx="1"/>
            <a:endCxn id="179" idx="3"/>
          </p:cNvCxnSpPr>
          <p:nvPr/>
        </p:nvCxnSpPr>
        <p:spPr>
          <a:xfrm rot="10800000">
            <a:off x="1612474" y="4718105"/>
            <a:ext cx="103327" cy="314099"/>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Tree>
    <p:custDataLst>
      <p:tags r:id="rId2"/>
    </p:custDataLst>
    <p:extLst>
      <p:ext uri="{BB962C8B-B14F-4D97-AF65-F5344CB8AC3E}">
        <p14:creationId xmlns:p14="http://schemas.microsoft.com/office/powerpoint/2010/main" val="3033175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 name="Object 67" hidden="1">
            <a:extLst>
              <a:ext uri="{FF2B5EF4-FFF2-40B4-BE49-F238E27FC236}">
                <a16:creationId xmlns:a16="http://schemas.microsoft.com/office/drawing/2014/main" id="{83803EEA-BC26-42C8-B2CA-BECBDC9CDD0A}"/>
              </a:ext>
            </a:extLst>
          </p:cNvPr>
          <p:cNvGraphicFramePr>
            <a:graphicFrameLocks noChangeAspect="1"/>
          </p:cNvGraphicFramePr>
          <p:nvPr>
            <p:custDataLst>
              <p:tags r:id="rId3"/>
            </p:custDataLst>
            <p:extLst>
              <p:ext uri="{D42A27DB-BD31-4B8C-83A1-F6EECF244321}">
                <p14:modId xmlns:p14="http://schemas.microsoft.com/office/powerpoint/2010/main" val="8997194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01" name="think-cell Slide" r:id="rId7" imgW="473" imgH="473" progId="TCLayout.ActiveDocument.1">
                  <p:embed/>
                </p:oleObj>
              </mc:Choice>
              <mc:Fallback>
                <p:oleObj name="think-cell Slide" r:id="rId7" imgW="473" imgH="473" progId="TCLayout.ActiveDocument.1">
                  <p:embed/>
                  <p:pic>
                    <p:nvPicPr>
                      <p:cNvPr id="68" name="Object 67" hidden="1">
                        <a:extLst>
                          <a:ext uri="{FF2B5EF4-FFF2-40B4-BE49-F238E27FC236}">
                            <a16:creationId xmlns:a16="http://schemas.microsoft.com/office/drawing/2014/main" id="{83803EEA-BC26-42C8-B2CA-BECBDC9CDD0A}"/>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156" name="Rectangle 155" hidden="1">
            <a:extLst>
              <a:ext uri="{FF2B5EF4-FFF2-40B4-BE49-F238E27FC236}">
                <a16:creationId xmlns:a16="http://schemas.microsoft.com/office/drawing/2014/main" id="{3F706AB5-732B-43F1-8016-9A872F8A49B2}"/>
              </a:ext>
            </a:extLst>
          </p:cNvPr>
          <p:cNvSpPr/>
          <p:nvPr>
            <p:custDataLst>
              <p:tags r:id="rId4"/>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kumimoji="0" lang="hu-HU" sz="2800" u="none" strike="noStrike" kern="1200" cap="none" spc="0" normalizeH="0" noProof="0" dirty="0">
              <a:ln>
                <a:noFill/>
              </a:ln>
              <a:solidFill>
                <a:srgbClr val="FFFFFF"/>
              </a:solidFill>
              <a:effectLst/>
              <a:uLnTx/>
              <a:uFillTx/>
              <a:latin typeface="Trebuchet MS" panose="020B0603020202020204" pitchFamily="34" charset="0"/>
              <a:ea typeface="+mj-ea"/>
              <a:cs typeface="+mj-cs"/>
              <a:sym typeface="Trebuchet MS" panose="020B0603020202020204" pitchFamily="34" charset="0"/>
            </a:endParaRPr>
          </a:p>
        </p:txBody>
      </p:sp>
      <p:cxnSp>
        <p:nvCxnSpPr>
          <p:cNvPr id="16" name="Connector: Elbow 15">
            <a:extLst>
              <a:ext uri="{FF2B5EF4-FFF2-40B4-BE49-F238E27FC236}">
                <a16:creationId xmlns:a16="http://schemas.microsoft.com/office/drawing/2014/main" id="{7EDA67F8-5103-4F62-A994-44BFCE370EEB}"/>
              </a:ext>
            </a:extLst>
          </p:cNvPr>
          <p:cNvCxnSpPr>
            <a:stCxn id="92" idx="1"/>
            <a:endCxn id="28" idx="1"/>
          </p:cNvCxnSpPr>
          <p:nvPr/>
        </p:nvCxnSpPr>
        <p:spPr>
          <a:xfrm rot="10800000">
            <a:off x="1432497" y="3200340"/>
            <a:ext cx="154432" cy="2499244"/>
          </a:xfrm>
          <a:prstGeom prst="bentConnector3">
            <a:avLst>
              <a:gd name="adj1" fmla="val 56826"/>
            </a:avLst>
          </a:prstGeom>
          <a:ln w="9525" cap="rnd"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Connector: Elbow 12">
            <a:extLst>
              <a:ext uri="{FF2B5EF4-FFF2-40B4-BE49-F238E27FC236}">
                <a16:creationId xmlns:a16="http://schemas.microsoft.com/office/drawing/2014/main" id="{7EB392A4-A002-4336-9C17-2609253AA718}"/>
              </a:ext>
            </a:extLst>
          </p:cNvPr>
          <p:cNvCxnSpPr>
            <a:stCxn id="91" idx="1"/>
            <a:endCxn id="28" idx="1"/>
          </p:cNvCxnSpPr>
          <p:nvPr/>
        </p:nvCxnSpPr>
        <p:spPr>
          <a:xfrm rot="10800000">
            <a:off x="1432497" y="3200340"/>
            <a:ext cx="154432" cy="370868"/>
          </a:xfrm>
          <a:prstGeom prst="bentConnector3">
            <a:avLst>
              <a:gd name="adj1" fmla="val 58882"/>
            </a:avLst>
          </a:prstGeom>
          <a:ln w="9525" cap="rnd" cmpd="sng" algn="ctr">
            <a:solidFill>
              <a:srgbClr val="9A9A9A"/>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8" name="Connector: Elbow 87">
            <a:extLst>
              <a:ext uri="{FF2B5EF4-FFF2-40B4-BE49-F238E27FC236}">
                <a16:creationId xmlns:a16="http://schemas.microsoft.com/office/drawing/2014/main" id="{F3CD153E-C5FA-4D15-87B2-F4CA6C437888}"/>
              </a:ext>
            </a:extLst>
          </p:cNvPr>
          <p:cNvCxnSpPr/>
          <p:nvPr/>
        </p:nvCxnSpPr>
        <p:spPr>
          <a:xfrm flipH="1">
            <a:off x="5670265" y="4186947"/>
            <a:ext cx="231309" cy="352715"/>
          </a:xfrm>
          <a:prstGeom prst="bentConnector3">
            <a:avLst>
              <a:gd name="adj1" fmla="val 51291"/>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89" name="Connector: Elbow 88">
            <a:extLst>
              <a:ext uri="{FF2B5EF4-FFF2-40B4-BE49-F238E27FC236}">
                <a16:creationId xmlns:a16="http://schemas.microsoft.com/office/drawing/2014/main" id="{7DCC4B5F-E67E-4548-B275-F711D824BDA4}"/>
              </a:ext>
            </a:extLst>
          </p:cNvPr>
          <p:cNvCxnSpPr>
            <a:cxnSpLocks/>
          </p:cNvCxnSpPr>
          <p:nvPr/>
        </p:nvCxnSpPr>
        <p:spPr>
          <a:xfrm rot="5400000">
            <a:off x="5500365" y="4638824"/>
            <a:ext cx="455457" cy="115653"/>
          </a:xfrm>
          <a:prstGeom prst="bentConnector3">
            <a:avLst>
              <a:gd name="adj1" fmla="val 9058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31" name="Connector: Elbow 230">
            <a:extLst>
              <a:ext uri="{FF2B5EF4-FFF2-40B4-BE49-F238E27FC236}">
                <a16:creationId xmlns:a16="http://schemas.microsoft.com/office/drawing/2014/main" id="{F602719D-0647-4FC4-9E52-850FE5C99C81}"/>
              </a:ext>
            </a:extLst>
          </p:cNvPr>
          <p:cNvCxnSpPr/>
          <p:nvPr/>
        </p:nvCxnSpPr>
        <p:spPr>
          <a:xfrm rot="10800000" flipH="1" flipV="1">
            <a:off x="7357492" y="4257912"/>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24" name="Connector: Elbow 223">
            <a:extLst>
              <a:ext uri="{FF2B5EF4-FFF2-40B4-BE49-F238E27FC236}">
                <a16:creationId xmlns:a16="http://schemas.microsoft.com/office/drawing/2014/main" id="{906CA0BD-CAF0-47F3-95F6-2581BF4068E6}"/>
              </a:ext>
            </a:extLst>
          </p:cNvPr>
          <p:cNvCxnSpPr>
            <a:cxnSpLocks/>
          </p:cNvCxnSpPr>
          <p:nvPr/>
        </p:nvCxnSpPr>
        <p:spPr>
          <a:xfrm rot="10800000" flipH="1" flipV="1">
            <a:off x="7111047" y="3559699"/>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25" name="Connector: Elbow 224">
            <a:extLst>
              <a:ext uri="{FF2B5EF4-FFF2-40B4-BE49-F238E27FC236}">
                <a16:creationId xmlns:a16="http://schemas.microsoft.com/office/drawing/2014/main" id="{D1020DAF-EB33-461E-985A-2C7B4F4BFF3C}"/>
              </a:ext>
            </a:extLst>
          </p:cNvPr>
          <p:cNvCxnSpPr/>
          <p:nvPr/>
        </p:nvCxnSpPr>
        <p:spPr>
          <a:xfrm rot="10800000" flipH="1" flipV="1">
            <a:off x="7111047" y="3894424"/>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26" name="Connector: Elbow 225">
            <a:extLst>
              <a:ext uri="{FF2B5EF4-FFF2-40B4-BE49-F238E27FC236}">
                <a16:creationId xmlns:a16="http://schemas.microsoft.com/office/drawing/2014/main" id="{F047E8E5-4D05-48B3-99C3-618BE44B74F0}"/>
              </a:ext>
            </a:extLst>
          </p:cNvPr>
          <p:cNvCxnSpPr>
            <a:cxnSpLocks/>
          </p:cNvCxnSpPr>
          <p:nvPr/>
        </p:nvCxnSpPr>
        <p:spPr>
          <a:xfrm rot="16200000" flipH="1">
            <a:off x="6613615" y="4274942"/>
            <a:ext cx="1226171" cy="231309"/>
          </a:xfrm>
          <a:prstGeom prst="bentConnector3">
            <a:avLst>
              <a:gd name="adj1" fmla="val 99087"/>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29" name="Connector: Elbow 228">
            <a:extLst>
              <a:ext uri="{FF2B5EF4-FFF2-40B4-BE49-F238E27FC236}">
                <a16:creationId xmlns:a16="http://schemas.microsoft.com/office/drawing/2014/main" id="{1C581EC4-AB28-4D7B-8997-8AA670C67C1D}"/>
              </a:ext>
            </a:extLst>
          </p:cNvPr>
          <p:cNvCxnSpPr>
            <a:cxnSpLocks/>
          </p:cNvCxnSpPr>
          <p:nvPr/>
        </p:nvCxnSpPr>
        <p:spPr>
          <a:xfrm rot="16200000" flipH="1">
            <a:off x="6613615" y="4636669"/>
            <a:ext cx="1226171" cy="231309"/>
          </a:xfrm>
          <a:prstGeom prst="bentConnector3">
            <a:avLst>
              <a:gd name="adj1" fmla="val 99087"/>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30" name="Connector: Elbow 229">
            <a:extLst>
              <a:ext uri="{FF2B5EF4-FFF2-40B4-BE49-F238E27FC236}">
                <a16:creationId xmlns:a16="http://schemas.microsoft.com/office/drawing/2014/main" id="{41C9EE4A-95F3-4B37-84D0-932554115BAB}"/>
              </a:ext>
            </a:extLst>
          </p:cNvPr>
          <p:cNvCxnSpPr>
            <a:cxnSpLocks/>
          </p:cNvCxnSpPr>
          <p:nvPr/>
        </p:nvCxnSpPr>
        <p:spPr>
          <a:xfrm rot="16200000" flipH="1">
            <a:off x="6613615" y="5004941"/>
            <a:ext cx="1226171" cy="231309"/>
          </a:xfrm>
          <a:prstGeom prst="bentConnector3">
            <a:avLst>
              <a:gd name="adj1" fmla="val 99087"/>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30000" y="622800"/>
            <a:ext cx="10933350" cy="387798"/>
          </a:xfrm>
        </p:spPr>
        <p:txBody>
          <a:bodyPr>
            <a:normAutofit/>
          </a:bodyPr>
          <a:lstStyle/>
          <a:p>
            <a:r>
              <a:rPr lang="hu-HU" sz="2800" dirty="0"/>
              <a:t>A Magyar Agrár-és Élettudományi Egyetem </a:t>
            </a:r>
            <a:r>
              <a:rPr lang="hu-HU" sz="2800" dirty="0" err="1"/>
              <a:t>organogramja</a:t>
            </a:r>
            <a:r>
              <a:rPr lang="hu-HU" sz="2800" dirty="0"/>
              <a:t> (II/III)</a:t>
            </a:r>
            <a:endParaRPr lang="en-US" sz="2800" dirty="0"/>
          </a:p>
        </p:txBody>
      </p:sp>
      <p:grpSp>
        <p:nvGrpSpPr>
          <p:cNvPr id="5" name="Group 4">
            <a:extLst>
              <a:ext uri="{FF2B5EF4-FFF2-40B4-BE49-F238E27FC236}">
                <a16:creationId xmlns:a16="http://schemas.microsoft.com/office/drawing/2014/main" id="{0CBE6C1E-AB27-4EC5-900C-B3ECA3F98F1B}"/>
              </a:ext>
            </a:extLst>
          </p:cNvPr>
          <p:cNvGrpSpPr/>
          <p:nvPr/>
        </p:nvGrpSpPr>
        <p:grpSpPr>
          <a:xfrm>
            <a:off x="8038998" y="2187417"/>
            <a:ext cx="2356317" cy="643683"/>
            <a:chOff x="4467886" y="856421"/>
            <a:chExt cx="1811122" cy="791851"/>
          </a:xfrm>
        </p:grpSpPr>
        <p:sp>
          <p:nvSpPr>
            <p:cNvPr id="158" name="Rectangle 157">
              <a:extLst>
                <a:ext uri="{FF2B5EF4-FFF2-40B4-BE49-F238E27FC236}">
                  <a16:creationId xmlns:a16="http://schemas.microsoft.com/office/drawing/2014/main" id="{392186AD-630D-4473-BCB7-9E3BA313CDF7}"/>
                </a:ext>
              </a:extLst>
            </p:cNvPr>
            <p:cNvSpPr/>
            <p:nvPr/>
          </p:nvSpPr>
          <p:spPr>
            <a:xfrm>
              <a:off x="4467886" y="868431"/>
              <a:ext cx="1760230" cy="779841"/>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12" name="Rectangle 11">
              <a:extLst>
                <a:ext uri="{FF2B5EF4-FFF2-40B4-BE49-F238E27FC236}">
                  <a16:creationId xmlns:a16="http://schemas.microsoft.com/office/drawing/2014/main" id="{F67A470C-ACD9-4AD7-902F-C4F7FCEBF5AD}"/>
                </a:ext>
              </a:extLst>
            </p:cNvPr>
            <p:cNvSpPr/>
            <p:nvPr/>
          </p:nvSpPr>
          <p:spPr>
            <a:xfrm>
              <a:off x="4518778" y="856421"/>
              <a:ext cx="1760230" cy="779841"/>
            </a:xfrm>
            <a:prstGeom prst="rect">
              <a:avLst/>
            </a:prstGeom>
            <a:solidFill>
              <a:srgbClr val="29BA7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1400" b="0" i="0" u="none" strike="noStrike" kern="0" cap="none" spc="0" normalizeH="0" baseline="0" noProof="0" dirty="0">
                  <a:ln>
                    <a:noFill/>
                  </a:ln>
                  <a:solidFill>
                    <a:prstClr val="white"/>
                  </a:solidFill>
                  <a:effectLst/>
                  <a:uLnTx/>
                  <a:uFillTx/>
                  <a:latin typeface="Trebuchet MS"/>
                  <a:ea typeface="+mn-ea"/>
                  <a:cs typeface="+mn-cs"/>
                </a:rPr>
                <a:t>Tudományos és Minőségbiztosítási Rektorhelyettes</a:t>
              </a:r>
              <a:endParaRPr kumimoji="0" lang="en-US" sz="1400" b="0" i="0" u="none" strike="noStrike" kern="0" cap="none" spc="0" normalizeH="0" baseline="0" noProof="0" dirty="0">
                <a:ln>
                  <a:noFill/>
                </a:ln>
                <a:solidFill>
                  <a:prstClr val="white"/>
                </a:solidFill>
                <a:effectLst/>
                <a:uLnTx/>
                <a:uFillTx/>
                <a:latin typeface="Trebuchet MS"/>
                <a:ea typeface="+mn-ea"/>
                <a:cs typeface="+mn-cs"/>
              </a:endParaRPr>
            </a:p>
          </p:txBody>
        </p:sp>
      </p:grpSp>
      <p:sp>
        <p:nvSpPr>
          <p:cNvPr id="19" name="Téglalap 92">
            <a:extLst>
              <a:ext uri="{FF2B5EF4-FFF2-40B4-BE49-F238E27FC236}">
                <a16:creationId xmlns:a16="http://schemas.microsoft.com/office/drawing/2014/main" id="{9581BA40-6C6F-4E5A-BA79-AB28E38A26AE}"/>
              </a:ext>
            </a:extLst>
          </p:cNvPr>
          <p:cNvSpPr/>
          <p:nvPr/>
        </p:nvSpPr>
        <p:spPr>
          <a:xfrm>
            <a:off x="7036579" y="3369331"/>
            <a:ext cx="2081259" cy="303745"/>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Egyetemi Könyvtár és Levéltár Igazgatóság</a:t>
            </a:r>
          </a:p>
        </p:txBody>
      </p:sp>
      <p:sp>
        <p:nvSpPr>
          <p:cNvPr id="177" name="Téglalap 138">
            <a:extLst>
              <a:ext uri="{FF2B5EF4-FFF2-40B4-BE49-F238E27FC236}">
                <a16:creationId xmlns:a16="http://schemas.microsoft.com/office/drawing/2014/main" id="{9B13CE4F-D0C4-4506-93FB-0B5A2D7A7A86}"/>
              </a:ext>
            </a:extLst>
          </p:cNvPr>
          <p:cNvSpPr/>
          <p:nvPr/>
        </p:nvSpPr>
        <p:spPr>
          <a:xfrm>
            <a:off x="9333070" y="3374047"/>
            <a:ext cx="2081259" cy="303745"/>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Egyetemi Laborközpont</a:t>
            </a:r>
            <a:r>
              <a:rPr lang="hu-HU" sz="1000" b="1" baseline="30000" dirty="0">
                <a:solidFill>
                  <a:srgbClr val="FFFFFF"/>
                </a:solidFill>
                <a:latin typeface="Trebuchet MS"/>
              </a:rPr>
              <a:t>1</a:t>
            </a:r>
          </a:p>
        </p:txBody>
      </p:sp>
      <p:grpSp>
        <p:nvGrpSpPr>
          <p:cNvPr id="4" name="Group 3">
            <a:extLst>
              <a:ext uri="{FF2B5EF4-FFF2-40B4-BE49-F238E27FC236}">
                <a16:creationId xmlns:a16="http://schemas.microsoft.com/office/drawing/2014/main" id="{C5207130-6E5F-4197-8073-5CFAAB7B83CD}"/>
              </a:ext>
            </a:extLst>
          </p:cNvPr>
          <p:cNvGrpSpPr/>
          <p:nvPr/>
        </p:nvGrpSpPr>
        <p:grpSpPr>
          <a:xfrm>
            <a:off x="2546229" y="2152500"/>
            <a:ext cx="2162588" cy="659010"/>
            <a:chOff x="2606590" y="1201063"/>
            <a:chExt cx="1662217" cy="810706"/>
          </a:xfrm>
        </p:grpSpPr>
        <p:sp>
          <p:nvSpPr>
            <p:cNvPr id="161" name="Rectangle 160">
              <a:extLst>
                <a:ext uri="{FF2B5EF4-FFF2-40B4-BE49-F238E27FC236}">
                  <a16:creationId xmlns:a16="http://schemas.microsoft.com/office/drawing/2014/main" id="{BF8049CC-7680-499F-A1DA-460C72BDCA88}"/>
                </a:ext>
              </a:extLst>
            </p:cNvPr>
            <p:cNvSpPr/>
            <p:nvPr/>
          </p:nvSpPr>
          <p:spPr>
            <a:xfrm>
              <a:off x="2606590" y="1201063"/>
              <a:ext cx="1599705" cy="779841"/>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11" name="Rectangle 10">
              <a:extLst>
                <a:ext uri="{FF2B5EF4-FFF2-40B4-BE49-F238E27FC236}">
                  <a16:creationId xmlns:a16="http://schemas.microsoft.com/office/drawing/2014/main" id="{28E00B49-DBAE-431C-8C70-05C4854A5545}"/>
                </a:ext>
              </a:extLst>
            </p:cNvPr>
            <p:cNvSpPr/>
            <p:nvPr/>
          </p:nvSpPr>
          <p:spPr>
            <a:xfrm>
              <a:off x="2669102" y="1231928"/>
              <a:ext cx="1599705" cy="779841"/>
            </a:xfrm>
            <a:prstGeom prst="rect">
              <a:avLst/>
            </a:prstGeom>
            <a:solidFill>
              <a:srgbClr val="29BA7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1400" b="0" i="0" u="none" strike="noStrike" kern="0" cap="none" spc="0" normalizeH="0" baseline="0" noProof="0" dirty="0">
                  <a:ln>
                    <a:noFill/>
                  </a:ln>
                  <a:solidFill>
                    <a:prstClr val="white"/>
                  </a:solidFill>
                  <a:effectLst/>
                  <a:uLnTx/>
                  <a:uFillTx/>
                  <a:latin typeface="Trebuchet MS"/>
                  <a:ea typeface="+mn-ea"/>
                  <a:cs typeface="+mn-cs"/>
                </a:rPr>
                <a:t>Oktatási és Nemzetközi Rektorhelyettes</a:t>
              </a:r>
              <a:endParaRPr kumimoji="0" lang="en-US" sz="1400" b="0" i="0" u="none" strike="noStrike" kern="0" cap="none" spc="0" normalizeH="0" baseline="0" noProof="0" dirty="0">
                <a:ln>
                  <a:noFill/>
                </a:ln>
                <a:solidFill>
                  <a:prstClr val="white"/>
                </a:solidFill>
                <a:effectLst/>
                <a:uLnTx/>
                <a:uFillTx/>
                <a:latin typeface="Trebuchet MS"/>
                <a:ea typeface="+mn-ea"/>
                <a:cs typeface="+mn-cs"/>
              </a:endParaRPr>
            </a:p>
          </p:txBody>
        </p:sp>
      </p:grpSp>
      <p:cxnSp>
        <p:nvCxnSpPr>
          <p:cNvPr id="50" name="Connector: Elbow 49">
            <a:extLst>
              <a:ext uri="{FF2B5EF4-FFF2-40B4-BE49-F238E27FC236}">
                <a16:creationId xmlns:a16="http://schemas.microsoft.com/office/drawing/2014/main" id="{55DA579B-26A9-42B3-A075-A0EBF46F4E35}"/>
              </a:ext>
            </a:extLst>
          </p:cNvPr>
          <p:cNvCxnSpPr>
            <a:cxnSpLocks/>
          </p:cNvCxnSpPr>
          <p:nvPr/>
        </p:nvCxnSpPr>
        <p:spPr>
          <a:xfrm rot="10800000" flipH="1" flipV="1">
            <a:off x="1654414" y="5701896"/>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5" name="Connector: Elbow 194">
            <a:extLst>
              <a:ext uri="{FF2B5EF4-FFF2-40B4-BE49-F238E27FC236}">
                <a16:creationId xmlns:a16="http://schemas.microsoft.com/office/drawing/2014/main" id="{22AB33C3-5D36-4F2F-9EBE-ED7E29BDD8C0}"/>
              </a:ext>
            </a:extLst>
          </p:cNvPr>
          <p:cNvCxnSpPr/>
          <p:nvPr/>
        </p:nvCxnSpPr>
        <p:spPr>
          <a:xfrm rot="10800000" flipH="1" flipV="1">
            <a:off x="1654414" y="6036621"/>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6" name="Connector: Elbow 195">
            <a:extLst>
              <a:ext uri="{FF2B5EF4-FFF2-40B4-BE49-F238E27FC236}">
                <a16:creationId xmlns:a16="http://schemas.microsoft.com/office/drawing/2014/main" id="{A933873B-8B48-4FBE-991D-D67D37FDEE3B}"/>
              </a:ext>
            </a:extLst>
          </p:cNvPr>
          <p:cNvCxnSpPr/>
          <p:nvPr/>
        </p:nvCxnSpPr>
        <p:spPr>
          <a:xfrm rot="10800000" flipH="1" flipV="1">
            <a:off x="1654414" y="3581814"/>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7" name="Connector: Elbow 196">
            <a:extLst>
              <a:ext uri="{FF2B5EF4-FFF2-40B4-BE49-F238E27FC236}">
                <a16:creationId xmlns:a16="http://schemas.microsoft.com/office/drawing/2014/main" id="{EC3F4282-DEA2-4A7C-A37F-B5A48963E3D2}"/>
              </a:ext>
            </a:extLst>
          </p:cNvPr>
          <p:cNvCxnSpPr>
            <a:cxnSpLocks/>
          </p:cNvCxnSpPr>
          <p:nvPr/>
        </p:nvCxnSpPr>
        <p:spPr>
          <a:xfrm rot="10800000" flipH="1" flipV="1">
            <a:off x="1654414" y="3950917"/>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8" name="Connector: Elbow 197">
            <a:extLst>
              <a:ext uri="{FF2B5EF4-FFF2-40B4-BE49-F238E27FC236}">
                <a16:creationId xmlns:a16="http://schemas.microsoft.com/office/drawing/2014/main" id="{1E79FEAE-CE47-4465-B39B-FF8CB05D0196}"/>
              </a:ext>
            </a:extLst>
          </p:cNvPr>
          <p:cNvCxnSpPr>
            <a:cxnSpLocks/>
          </p:cNvCxnSpPr>
          <p:nvPr/>
        </p:nvCxnSpPr>
        <p:spPr>
          <a:xfrm rot="10800000" flipH="1" flipV="1">
            <a:off x="1654414" y="4285793"/>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9" name="Connector: Elbow 198">
            <a:extLst>
              <a:ext uri="{FF2B5EF4-FFF2-40B4-BE49-F238E27FC236}">
                <a16:creationId xmlns:a16="http://schemas.microsoft.com/office/drawing/2014/main" id="{FD723853-8959-4B39-B6AD-15C2833E6131}"/>
              </a:ext>
            </a:extLst>
          </p:cNvPr>
          <p:cNvCxnSpPr>
            <a:cxnSpLocks/>
          </p:cNvCxnSpPr>
          <p:nvPr/>
        </p:nvCxnSpPr>
        <p:spPr>
          <a:xfrm rot="10800000" flipH="1" flipV="1">
            <a:off x="1654414" y="4581920"/>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0" name="Connector: Elbow 199">
            <a:extLst>
              <a:ext uri="{FF2B5EF4-FFF2-40B4-BE49-F238E27FC236}">
                <a16:creationId xmlns:a16="http://schemas.microsoft.com/office/drawing/2014/main" id="{80885D1A-51FF-4183-84D9-16880431440B}"/>
              </a:ext>
            </a:extLst>
          </p:cNvPr>
          <p:cNvCxnSpPr>
            <a:cxnSpLocks/>
          </p:cNvCxnSpPr>
          <p:nvPr/>
        </p:nvCxnSpPr>
        <p:spPr>
          <a:xfrm rot="10800000" flipH="1" flipV="1">
            <a:off x="1654414" y="4926924"/>
            <a:ext cx="231308" cy="365706"/>
          </a:xfrm>
          <a:prstGeom prst="bentConnector3">
            <a:avLst>
              <a:gd name="adj1" fmla="val 125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9" name="Téglalap 56">
            <a:extLst>
              <a:ext uri="{FF2B5EF4-FFF2-40B4-BE49-F238E27FC236}">
                <a16:creationId xmlns:a16="http://schemas.microsoft.com/office/drawing/2014/main" id="{EA3C0172-0D38-4F58-9C40-CEBED0777736}"/>
              </a:ext>
            </a:extLst>
          </p:cNvPr>
          <p:cNvSpPr/>
          <p:nvPr/>
        </p:nvSpPr>
        <p:spPr>
          <a:xfrm>
            <a:off x="1827847" y="5915729"/>
            <a:ext cx="1685909"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900" dirty="0">
                <a:solidFill>
                  <a:srgbClr val="29BA74"/>
                </a:solidFill>
                <a:latin typeface="Trebuchet MS"/>
              </a:rPr>
              <a:t>Központi Neptun és Oktatásszervezési Osztály</a:t>
            </a:r>
            <a:endParaRPr kumimoji="0" lang="hu-HU" sz="9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188" name="Téglalap 56">
            <a:extLst>
              <a:ext uri="{FF2B5EF4-FFF2-40B4-BE49-F238E27FC236}">
                <a16:creationId xmlns:a16="http://schemas.microsoft.com/office/drawing/2014/main" id="{E86303D7-641C-426A-BF75-56D4B01714DC}"/>
              </a:ext>
            </a:extLst>
          </p:cNvPr>
          <p:cNvSpPr/>
          <p:nvPr/>
        </p:nvSpPr>
        <p:spPr>
          <a:xfrm>
            <a:off x="1205822" y="6297549"/>
            <a:ext cx="1685909"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900" dirty="0">
                <a:solidFill>
                  <a:srgbClr val="29BA74"/>
                </a:solidFill>
                <a:latin typeface="Trebuchet MS"/>
              </a:rPr>
              <a:t>Neptun és Oktatásszervezési Osztály Kaposvár</a:t>
            </a:r>
            <a:endParaRPr kumimoji="0" lang="hu-HU" sz="9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190" name="Téglalap 56">
            <a:extLst>
              <a:ext uri="{FF2B5EF4-FFF2-40B4-BE49-F238E27FC236}">
                <a16:creationId xmlns:a16="http://schemas.microsoft.com/office/drawing/2014/main" id="{CE9F800E-1B63-40D3-A2B2-1BA03C8DF339}"/>
              </a:ext>
            </a:extLst>
          </p:cNvPr>
          <p:cNvSpPr/>
          <p:nvPr/>
        </p:nvSpPr>
        <p:spPr>
          <a:xfrm>
            <a:off x="1827847" y="3797847"/>
            <a:ext cx="1685909"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900" dirty="0">
                <a:solidFill>
                  <a:srgbClr val="29BA74"/>
                </a:solidFill>
                <a:latin typeface="Trebuchet MS"/>
              </a:rPr>
              <a:t>Budai Campus Tanulmányi Osztály</a:t>
            </a:r>
            <a:endParaRPr kumimoji="0" lang="hu-HU" sz="9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191" name="Téglalap 56">
            <a:extLst>
              <a:ext uri="{FF2B5EF4-FFF2-40B4-BE49-F238E27FC236}">
                <a16:creationId xmlns:a16="http://schemas.microsoft.com/office/drawing/2014/main" id="{352723B2-3725-48CF-9C7A-EF665691CF9D}"/>
              </a:ext>
            </a:extLst>
          </p:cNvPr>
          <p:cNvSpPr/>
          <p:nvPr/>
        </p:nvSpPr>
        <p:spPr>
          <a:xfrm>
            <a:off x="1827847" y="4125694"/>
            <a:ext cx="1685909"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900" dirty="0">
                <a:solidFill>
                  <a:srgbClr val="29BA74"/>
                </a:solidFill>
                <a:latin typeface="Trebuchet MS"/>
              </a:rPr>
              <a:t>Szent István Campus Tanulmányi Osztály</a:t>
            </a:r>
            <a:endParaRPr kumimoji="0" lang="hu-HU" sz="9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192" name="Téglalap 56">
            <a:extLst>
              <a:ext uri="{FF2B5EF4-FFF2-40B4-BE49-F238E27FC236}">
                <a16:creationId xmlns:a16="http://schemas.microsoft.com/office/drawing/2014/main" id="{AD1173C8-44A8-4469-A0DA-7B777DE7849A}"/>
              </a:ext>
            </a:extLst>
          </p:cNvPr>
          <p:cNvSpPr/>
          <p:nvPr/>
        </p:nvSpPr>
        <p:spPr>
          <a:xfrm>
            <a:off x="1827847" y="4472043"/>
            <a:ext cx="1685909"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900" dirty="0">
                <a:solidFill>
                  <a:srgbClr val="29BA74"/>
                </a:solidFill>
                <a:latin typeface="Trebuchet MS"/>
              </a:rPr>
              <a:t>Károly Róbert Campus Tanulmányi Osztály</a:t>
            </a:r>
            <a:endParaRPr kumimoji="0" lang="hu-HU" sz="9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193" name="Téglalap 56">
            <a:extLst>
              <a:ext uri="{FF2B5EF4-FFF2-40B4-BE49-F238E27FC236}">
                <a16:creationId xmlns:a16="http://schemas.microsoft.com/office/drawing/2014/main" id="{514A9053-839C-4727-BE8E-372DE68DB264}"/>
              </a:ext>
            </a:extLst>
          </p:cNvPr>
          <p:cNvSpPr/>
          <p:nvPr/>
        </p:nvSpPr>
        <p:spPr>
          <a:xfrm>
            <a:off x="1827847" y="4807330"/>
            <a:ext cx="1685909"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900" dirty="0">
                <a:solidFill>
                  <a:srgbClr val="29BA74"/>
                </a:solidFill>
                <a:latin typeface="Trebuchet MS"/>
              </a:rPr>
              <a:t>Georgikon Campus Tanulmányi Osztály</a:t>
            </a:r>
            <a:endParaRPr kumimoji="0" lang="hu-HU" sz="9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194" name="Téglalap 56">
            <a:extLst>
              <a:ext uri="{FF2B5EF4-FFF2-40B4-BE49-F238E27FC236}">
                <a16:creationId xmlns:a16="http://schemas.microsoft.com/office/drawing/2014/main" id="{532F354B-1371-4EBE-9765-688BB7983CE5}"/>
              </a:ext>
            </a:extLst>
          </p:cNvPr>
          <p:cNvSpPr/>
          <p:nvPr/>
        </p:nvSpPr>
        <p:spPr>
          <a:xfrm>
            <a:off x="1827847" y="5147308"/>
            <a:ext cx="1685909"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900" dirty="0">
                <a:solidFill>
                  <a:srgbClr val="29BA74"/>
                </a:solidFill>
                <a:latin typeface="Trebuchet MS"/>
              </a:rPr>
              <a:t>Kaposvári Campus Tanulmányi Osztály</a:t>
            </a:r>
            <a:endParaRPr kumimoji="0" lang="hu-HU" sz="900" i="0" u="none" strike="noStrike" kern="1200" cap="none" spc="0" normalizeH="0" baseline="0" noProof="0" dirty="0">
              <a:ln>
                <a:noFill/>
              </a:ln>
              <a:solidFill>
                <a:srgbClr val="29BA74"/>
              </a:solidFill>
              <a:effectLst/>
              <a:uLnTx/>
              <a:uFillTx/>
              <a:latin typeface="Trebuchet MS"/>
              <a:ea typeface="+mn-ea"/>
              <a:cs typeface="+mn-cs"/>
            </a:endParaRPr>
          </a:p>
        </p:txBody>
      </p:sp>
      <p:cxnSp>
        <p:nvCxnSpPr>
          <p:cNvPr id="22" name="Connector: Elbow 21">
            <a:extLst>
              <a:ext uri="{FF2B5EF4-FFF2-40B4-BE49-F238E27FC236}">
                <a16:creationId xmlns:a16="http://schemas.microsoft.com/office/drawing/2014/main" id="{7D9A5B0F-79B8-4C15-904B-A8B3BB7A3F6E}"/>
              </a:ext>
            </a:extLst>
          </p:cNvPr>
          <p:cNvCxnSpPr>
            <a:stCxn id="11" idx="2"/>
            <a:endCxn id="28" idx="3"/>
          </p:cNvCxnSpPr>
          <p:nvPr/>
        </p:nvCxnSpPr>
        <p:spPr>
          <a:xfrm rot="5400000">
            <a:off x="3396557" y="2928709"/>
            <a:ext cx="388830" cy="154432"/>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42" name="Connector: Elbow 41">
            <a:extLst>
              <a:ext uri="{FF2B5EF4-FFF2-40B4-BE49-F238E27FC236}">
                <a16:creationId xmlns:a16="http://schemas.microsoft.com/office/drawing/2014/main" id="{A9EFCEA6-53B6-4797-B4E3-0A1F5DBBD27B}"/>
              </a:ext>
            </a:extLst>
          </p:cNvPr>
          <p:cNvCxnSpPr>
            <a:cxnSpLocks/>
            <a:stCxn id="11" idx="2"/>
            <a:endCxn id="53" idx="1"/>
          </p:cNvCxnSpPr>
          <p:nvPr/>
        </p:nvCxnSpPr>
        <p:spPr>
          <a:xfrm rot="16200000" flipH="1">
            <a:off x="3061975" y="3417722"/>
            <a:ext cx="1364552" cy="15212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8" name="Téglalap 56">
            <a:extLst>
              <a:ext uri="{FF2B5EF4-FFF2-40B4-BE49-F238E27FC236}">
                <a16:creationId xmlns:a16="http://schemas.microsoft.com/office/drawing/2014/main" id="{7505E4DE-F0DD-4BBA-8BF6-F2F58EF3BA59}"/>
              </a:ext>
            </a:extLst>
          </p:cNvPr>
          <p:cNvSpPr/>
          <p:nvPr/>
        </p:nvSpPr>
        <p:spPr>
          <a:xfrm>
            <a:off x="1432497" y="3048467"/>
            <a:ext cx="2081259" cy="303745"/>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Oktatási Igazgatóság</a:t>
            </a:r>
          </a:p>
        </p:txBody>
      </p:sp>
      <p:sp>
        <p:nvSpPr>
          <p:cNvPr id="215" name="Téglalap 56">
            <a:extLst>
              <a:ext uri="{FF2B5EF4-FFF2-40B4-BE49-F238E27FC236}">
                <a16:creationId xmlns:a16="http://schemas.microsoft.com/office/drawing/2014/main" id="{54983CB3-43D9-4E26-93B9-DBDC37CBC2AC}"/>
              </a:ext>
            </a:extLst>
          </p:cNvPr>
          <p:cNvSpPr/>
          <p:nvPr/>
        </p:nvSpPr>
        <p:spPr>
          <a:xfrm>
            <a:off x="7267888" y="3735080"/>
            <a:ext cx="1849950"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00" dirty="0" err="1">
                <a:solidFill>
                  <a:srgbClr val="29BA74"/>
                </a:solidFill>
                <a:latin typeface="Trebuchet MS"/>
              </a:rPr>
              <a:t>Entz</a:t>
            </a:r>
            <a:r>
              <a:rPr lang="hu-HU" sz="1000" dirty="0">
                <a:solidFill>
                  <a:srgbClr val="29BA74"/>
                </a:solidFill>
                <a:latin typeface="Trebuchet MS"/>
              </a:rPr>
              <a:t> Ferenc Könyvtár és Levéltár</a:t>
            </a:r>
            <a:endParaRPr kumimoji="0" lang="hu-HU" sz="10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216" name="Téglalap 56">
            <a:extLst>
              <a:ext uri="{FF2B5EF4-FFF2-40B4-BE49-F238E27FC236}">
                <a16:creationId xmlns:a16="http://schemas.microsoft.com/office/drawing/2014/main" id="{B29721AB-B92D-4DF9-A31F-7F6CD1C2EDEF}"/>
              </a:ext>
            </a:extLst>
          </p:cNvPr>
          <p:cNvSpPr/>
          <p:nvPr/>
        </p:nvSpPr>
        <p:spPr>
          <a:xfrm>
            <a:off x="7267888" y="4100829"/>
            <a:ext cx="1849950"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00" dirty="0">
                <a:solidFill>
                  <a:srgbClr val="29BA74"/>
                </a:solidFill>
                <a:latin typeface="Trebuchet MS"/>
              </a:rPr>
              <a:t>Kosáry Domokos Könyvtár és Levéltár</a:t>
            </a:r>
            <a:endParaRPr kumimoji="0" lang="hu-HU" sz="10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217" name="Téglalap 56">
            <a:extLst>
              <a:ext uri="{FF2B5EF4-FFF2-40B4-BE49-F238E27FC236}">
                <a16:creationId xmlns:a16="http://schemas.microsoft.com/office/drawing/2014/main" id="{79F15FD9-5F2A-4CB5-B6D3-6230D1B012EB}"/>
              </a:ext>
            </a:extLst>
          </p:cNvPr>
          <p:cNvSpPr/>
          <p:nvPr/>
        </p:nvSpPr>
        <p:spPr>
          <a:xfrm>
            <a:off x="7267888" y="4832327"/>
            <a:ext cx="1849950"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00" dirty="0">
                <a:solidFill>
                  <a:srgbClr val="29BA74"/>
                </a:solidFill>
                <a:latin typeface="Trebuchet MS"/>
              </a:rPr>
              <a:t>Károly Róbert Könyvtár</a:t>
            </a:r>
            <a:endParaRPr kumimoji="0" lang="hu-HU" sz="10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218" name="Téglalap 56">
            <a:extLst>
              <a:ext uri="{FF2B5EF4-FFF2-40B4-BE49-F238E27FC236}">
                <a16:creationId xmlns:a16="http://schemas.microsoft.com/office/drawing/2014/main" id="{07E7AEB4-2AC1-4685-BA87-AAB7E622A7B3}"/>
              </a:ext>
            </a:extLst>
          </p:cNvPr>
          <p:cNvSpPr/>
          <p:nvPr/>
        </p:nvSpPr>
        <p:spPr>
          <a:xfrm>
            <a:off x="7267888" y="5198076"/>
            <a:ext cx="1849950"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00" dirty="0">
                <a:solidFill>
                  <a:srgbClr val="29BA74"/>
                </a:solidFill>
                <a:latin typeface="Trebuchet MS"/>
              </a:rPr>
              <a:t>Georgikon Könyvtár és Levéltár</a:t>
            </a:r>
            <a:endParaRPr kumimoji="0" lang="hu-HU" sz="10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219" name="Téglalap 56">
            <a:extLst>
              <a:ext uri="{FF2B5EF4-FFF2-40B4-BE49-F238E27FC236}">
                <a16:creationId xmlns:a16="http://schemas.microsoft.com/office/drawing/2014/main" id="{19736870-3AF4-4EB1-9F40-810B22DF1F6F}"/>
              </a:ext>
            </a:extLst>
          </p:cNvPr>
          <p:cNvSpPr/>
          <p:nvPr/>
        </p:nvSpPr>
        <p:spPr>
          <a:xfrm>
            <a:off x="7267888" y="5563825"/>
            <a:ext cx="1849950"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00" dirty="0">
                <a:solidFill>
                  <a:srgbClr val="29BA74"/>
                </a:solidFill>
                <a:latin typeface="Trebuchet MS"/>
              </a:rPr>
              <a:t>Kaposvári Campus Könyvtár</a:t>
            </a:r>
            <a:endParaRPr kumimoji="0" lang="hu-HU" sz="10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220" name="Téglalap 56">
            <a:extLst>
              <a:ext uri="{FF2B5EF4-FFF2-40B4-BE49-F238E27FC236}">
                <a16:creationId xmlns:a16="http://schemas.microsoft.com/office/drawing/2014/main" id="{3C8B65E7-00C9-4096-9362-F817B7F69DEA}"/>
              </a:ext>
            </a:extLst>
          </p:cNvPr>
          <p:cNvSpPr/>
          <p:nvPr/>
        </p:nvSpPr>
        <p:spPr>
          <a:xfrm>
            <a:off x="7473146" y="4466578"/>
            <a:ext cx="1644692"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00" dirty="0">
                <a:solidFill>
                  <a:srgbClr val="29BA74"/>
                </a:solidFill>
                <a:latin typeface="Trebuchet MS"/>
              </a:rPr>
              <a:t>Tessedik Sámuel Könyvtár</a:t>
            </a:r>
            <a:endParaRPr kumimoji="0" lang="hu-HU" sz="1000" i="0" u="none" strike="noStrike" kern="1200" cap="none" spc="0" normalizeH="0" baseline="0" noProof="0" dirty="0">
              <a:ln>
                <a:noFill/>
              </a:ln>
              <a:solidFill>
                <a:srgbClr val="29BA74"/>
              </a:solidFill>
              <a:effectLst/>
              <a:uLnTx/>
              <a:uFillTx/>
              <a:latin typeface="Trebuchet MS"/>
              <a:ea typeface="+mn-ea"/>
              <a:cs typeface="+mn-cs"/>
            </a:endParaRPr>
          </a:p>
        </p:txBody>
      </p:sp>
      <p:cxnSp>
        <p:nvCxnSpPr>
          <p:cNvPr id="242" name="Connector: Elbow 241">
            <a:extLst>
              <a:ext uri="{FF2B5EF4-FFF2-40B4-BE49-F238E27FC236}">
                <a16:creationId xmlns:a16="http://schemas.microsoft.com/office/drawing/2014/main" id="{266EBD35-364F-4D1F-907F-BE7A36BF002A}"/>
              </a:ext>
            </a:extLst>
          </p:cNvPr>
          <p:cNvCxnSpPr>
            <a:stCxn id="12" idx="2"/>
            <a:endCxn id="19" idx="3"/>
          </p:cNvCxnSpPr>
          <p:nvPr/>
        </p:nvCxnSpPr>
        <p:spPr>
          <a:xfrm rot="5400000">
            <a:off x="8834118" y="3105058"/>
            <a:ext cx="699867" cy="13242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6" name="Connector: Elbow 245">
            <a:extLst>
              <a:ext uri="{FF2B5EF4-FFF2-40B4-BE49-F238E27FC236}">
                <a16:creationId xmlns:a16="http://schemas.microsoft.com/office/drawing/2014/main" id="{598781FB-8A26-4B5E-BA4E-FF3BF0F3E4B8}"/>
              </a:ext>
            </a:extLst>
          </p:cNvPr>
          <p:cNvCxnSpPr>
            <a:stCxn id="12" idx="2"/>
            <a:endCxn id="177" idx="1"/>
          </p:cNvCxnSpPr>
          <p:nvPr/>
        </p:nvCxnSpPr>
        <p:spPr>
          <a:xfrm rot="16200000" flipH="1">
            <a:off x="8939375" y="3132224"/>
            <a:ext cx="704583" cy="8280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90" name="Rectangle 101">
            <a:extLst>
              <a:ext uri="{FF2B5EF4-FFF2-40B4-BE49-F238E27FC236}">
                <a16:creationId xmlns:a16="http://schemas.microsoft.com/office/drawing/2014/main" id="{09C1CF61-CFC5-4F2D-A490-6C259FB468A4}"/>
              </a:ext>
            </a:extLst>
          </p:cNvPr>
          <p:cNvSpPr/>
          <p:nvPr/>
        </p:nvSpPr>
        <p:spPr>
          <a:xfrm>
            <a:off x="9362468" y="4561256"/>
            <a:ext cx="2081259" cy="303745"/>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Innovációs Központ</a:t>
            </a:r>
          </a:p>
        </p:txBody>
      </p:sp>
      <p:cxnSp>
        <p:nvCxnSpPr>
          <p:cNvPr id="27" name="Connector: Elbow 26">
            <a:extLst>
              <a:ext uri="{FF2B5EF4-FFF2-40B4-BE49-F238E27FC236}">
                <a16:creationId xmlns:a16="http://schemas.microsoft.com/office/drawing/2014/main" id="{872132A0-F535-457C-B699-0D5A1E51EC2A}"/>
              </a:ext>
            </a:extLst>
          </p:cNvPr>
          <p:cNvCxnSpPr>
            <a:stCxn id="12" idx="2"/>
          </p:cNvCxnSpPr>
          <p:nvPr/>
        </p:nvCxnSpPr>
        <p:spPr>
          <a:xfrm rot="16200000" flipH="1">
            <a:off x="8794622" y="3276978"/>
            <a:ext cx="1022091" cy="110808"/>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3" name="Téglalap 140">
            <a:extLst>
              <a:ext uri="{FF2B5EF4-FFF2-40B4-BE49-F238E27FC236}">
                <a16:creationId xmlns:a16="http://schemas.microsoft.com/office/drawing/2014/main" id="{01D414E7-02C3-4EF1-B2F7-94AF2BC4048C}"/>
              </a:ext>
            </a:extLst>
          </p:cNvPr>
          <p:cNvSpPr/>
          <p:nvPr/>
        </p:nvSpPr>
        <p:spPr>
          <a:xfrm>
            <a:off x="3820315" y="4024189"/>
            <a:ext cx="2081259" cy="303745"/>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Egyetemi Nyelvvizsga Centrum</a:t>
            </a:r>
          </a:p>
        </p:txBody>
      </p:sp>
      <p:cxnSp>
        <p:nvCxnSpPr>
          <p:cNvPr id="29" name="Connector: Elbow 28">
            <a:extLst>
              <a:ext uri="{FF2B5EF4-FFF2-40B4-BE49-F238E27FC236}">
                <a16:creationId xmlns:a16="http://schemas.microsoft.com/office/drawing/2014/main" id="{2FDD60B8-2EBA-4AB2-85C9-AAEA612ABE0D}"/>
              </a:ext>
            </a:extLst>
          </p:cNvPr>
          <p:cNvCxnSpPr>
            <a:cxnSpLocks/>
            <a:stCxn id="90" idx="1"/>
            <a:endCxn id="12" idx="2"/>
          </p:cNvCxnSpPr>
          <p:nvPr/>
        </p:nvCxnSpPr>
        <p:spPr>
          <a:xfrm rot="10800000">
            <a:off x="9250264" y="2821337"/>
            <a:ext cx="112205" cy="1891792"/>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grpSp>
        <p:nvGrpSpPr>
          <p:cNvPr id="95" name="Group 94">
            <a:extLst>
              <a:ext uri="{FF2B5EF4-FFF2-40B4-BE49-F238E27FC236}">
                <a16:creationId xmlns:a16="http://schemas.microsoft.com/office/drawing/2014/main" id="{1366A69C-0DAA-4ABC-98C4-7295FF8D2E1D}"/>
              </a:ext>
            </a:extLst>
          </p:cNvPr>
          <p:cNvGrpSpPr/>
          <p:nvPr/>
        </p:nvGrpSpPr>
        <p:grpSpPr>
          <a:xfrm>
            <a:off x="4755051" y="1144952"/>
            <a:ext cx="2162588" cy="353649"/>
            <a:chOff x="2606590" y="1201063"/>
            <a:chExt cx="1662217" cy="810706"/>
          </a:xfrm>
        </p:grpSpPr>
        <p:sp>
          <p:nvSpPr>
            <p:cNvPr id="96" name="Rectangle 95">
              <a:extLst>
                <a:ext uri="{FF2B5EF4-FFF2-40B4-BE49-F238E27FC236}">
                  <a16:creationId xmlns:a16="http://schemas.microsoft.com/office/drawing/2014/main" id="{9C82CFFD-C970-4731-B829-A95CC9B14503}"/>
                </a:ext>
              </a:extLst>
            </p:cNvPr>
            <p:cNvSpPr/>
            <p:nvPr/>
          </p:nvSpPr>
          <p:spPr>
            <a:xfrm>
              <a:off x="2606590" y="1201063"/>
              <a:ext cx="1599705" cy="779841"/>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14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97" name="Rectangle 96">
              <a:extLst>
                <a:ext uri="{FF2B5EF4-FFF2-40B4-BE49-F238E27FC236}">
                  <a16:creationId xmlns:a16="http://schemas.microsoft.com/office/drawing/2014/main" id="{FD325CC1-08CC-4D31-98FC-284D11E3546C}"/>
                </a:ext>
              </a:extLst>
            </p:cNvPr>
            <p:cNvSpPr/>
            <p:nvPr/>
          </p:nvSpPr>
          <p:spPr>
            <a:xfrm>
              <a:off x="2669102" y="1231928"/>
              <a:ext cx="1599705" cy="779841"/>
            </a:xfrm>
            <a:prstGeom prst="rect">
              <a:avLst/>
            </a:prstGeom>
            <a:solidFill>
              <a:srgbClr val="29BA7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1400" b="0" i="0" u="none" strike="noStrike" kern="0" cap="none" spc="0" normalizeH="0" baseline="0" noProof="0" dirty="0">
                  <a:ln>
                    <a:noFill/>
                  </a:ln>
                  <a:solidFill>
                    <a:prstClr val="white"/>
                  </a:solidFill>
                  <a:effectLst/>
                  <a:uLnTx/>
                  <a:uFillTx/>
                  <a:latin typeface="Trebuchet MS"/>
                  <a:ea typeface="+mn-ea"/>
                  <a:cs typeface="+mn-cs"/>
                </a:rPr>
                <a:t>Rektor</a:t>
              </a:r>
              <a:endParaRPr kumimoji="0" lang="en-US" sz="1400" b="0" i="0" u="none" strike="noStrike" kern="0" cap="none" spc="0" normalizeH="0" baseline="0" noProof="0" dirty="0">
                <a:ln>
                  <a:noFill/>
                </a:ln>
                <a:solidFill>
                  <a:prstClr val="white"/>
                </a:solidFill>
                <a:effectLst/>
                <a:uLnTx/>
                <a:uFillTx/>
                <a:latin typeface="Trebuchet MS"/>
                <a:ea typeface="+mn-ea"/>
                <a:cs typeface="+mn-cs"/>
              </a:endParaRPr>
            </a:p>
          </p:txBody>
        </p:sp>
      </p:grpSp>
      <p:cxnSp>
        <p:nvCxnSpPr>
          <p:cNvPr id="228" name="Connector: Elbow 227">
            <a:extLst>
              <a:ext uri="{FF2B5EF4-FFF2-40B4-BE49-F238E27FC236}">
                <a16:creationId xmlns:a16="http://schemas.microsoft.com/office/drawing/2014/main" id="{8C4195E3-D0D6-44DB-A056-C05ECD38144F}"/>
              </a:ext>
            </a:extLst>
          </p:cNvPr>
          <p:cNvCxnSpPr>
            <a:stCxn id="97" idx="2"/>
            <a:endCxn id="11" idx="0"/>
          </p:cNvCxnSpPr>
          <p:nvPr/>
        </p:nvCxnSpPr>
        <p:spPr>
          <a:xfrm rot="5400000">
            <a:off x="4433105" y="733684"/>
            <a:ext cx="678989" cy="2208822"/>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34" name="Connector: Elbow 233">
            <a:extLst>
              <a:ext uri="{FF2B5EF4-FFF2-40B4-BE49-F238E27FC236}">
                <a16:creationId xmlns:a16="http://schemas.microsoft.com/office/drawing/2014/main" id="{CE1756BD-8EE1-4F60-896A-749FD56B4E0A}"/>
              </a:ext>
            </a:extLst>
          </p:cNvPr>
          <p:cNvCxnSpPr>
            <a:cxnSpLocks/>
            <a:stCxn id="97" idx="2"/>
            <a:endCxn id="12" idx="0"/>
          </p:cNvCxnSpPr>
          <p:nvPr/>
        </p:nvCxnSpPr>
        <p:spPr>
          <a:xfrm rot="16200000" flipH="1">
            <a:off x="7219228" y="156382"/>
            <a:ext cx="688816" cy="337325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85" name="Téglalap 56">
            <a:extLst>
              <a:ext uri="{FF2B5EF4-FFF2-40B4-BE49-F238E27FC236}">
                <a16:creationId xmlns:a16="http://schemas.microsoft.com/office/drawing/2014/main" id="{28DF1EDC-8A73-49DA-811D-864382393844}"/>
              </a:ext>
            </a:extLst>
          </p:cNvPr>
          <p:cNvSpPr/>
          <p:nvPr/>
        </p:nvSpPr>
        <p:spPr>
          <a:xfrm>
            <a:off x="3820315" y="4363305"/>
            <a:ext cx="1849950"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00" dirty="0">
                <a:solidFill>
                  <a:srgbClr val="29BA74"/>
                </a:solidFill>
                <a:latin typeface="Trebuchet MS"/>
              </a:rPr>
              <a:t>Zöld Út Nyelvvizsga Központ</a:t>
            </a:r>
            <a:endParaRPr kumimoji="0" lang="hu-HU" sz="10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87" name="Téglalap 56">
            <a:extLst>
              <a:ext uri="{FF2B5EF4-FFF2-40B4-BE49-F238E27FC236}">
                <a16:creationId xmlns:a16="http://schemas.microsoft.com/office/drawing/2014/main" id="{083A1593-B36A-4079-A804-8CB16C2E079A}"/>
              </a:ext>
            </a:extLst>
          </p:cNvPr>
          <p:cNvSpPr/>
          <p:nvPr/>
        </p:nvSpPr>
        <p:spPr>
          <a:xfrm>
            <a:off x="3820315" y="4723376"/>
            <a:ext cx="1849950"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1000" dirty="0">
                <a:solidFill>
                  <a:srgbClr val="29BA74"/>
                </a:solidFill>
                <a:latin typeface="Trebuchet MS"/>
              </a:rPr>
              <a:t>Általános Nyelvvizsga Csoport</a:t>
            </a:r>
            <a:endParaRPr kumimoji="0" lang="hu-HU" sz="10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91" name="Téglalap 56">
            <a:extLst>
              <a:ext uri="{FF2B5EF4-FFF2-40B4-BE49-F238E27FC236}">
                <a16:creationId xmlns:a16="http://schemas.microsoft.com/office/drawing/2014/main" id="{DFA7982E-2BF2-4096-9CFE-25D15839A67B}"/>
              </a:ext>
            </a:extLst>
          </p:cNvPr>
          <p:cNvSpPr/>
          <p:nvPr/>
        </p:nvSpPr>
        <p:spPr>
          <a:xfrm>
            <a:off x="1586929" y="3419335"/>
            <a:ext cx="1926828"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900" dirty="0">
                <a:solidFill>
                  <a:srgbClr val="29BA74"/>
                </a:solidFill>
                <a:latin typeface="Trebuchet MS"/>
              </a:rPr>
              <a:t>Tanulmányi Főosztály</a:t>
            </a:r>
            <a:endParaRPr kumimoji="0" lang="hu-HU" sz="9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92" name="Téglalap 56">
            <a:extLst>
              <a:ext uri="{FF2B5EF4-FFF2-40B4-BE49-F238E27FC236}">
                <a16:creationId xmlns:a16="http://schemas.microsoft.com/office/drawing/2014/main" id="{8CDF5AA3-94B4-498E-AA3C-DABC9C9F3598}"/>
              </a:ext>
            </a:extLst>
          </p:cNvPr>
          <p:cNvSpPr/>
          <p:nvPr/>
        </p:nvSpPr>
        <p:spPr>
          <a:xfrm>
            <a:off x="1586929" y="5547711"/>
            <a:ext cx="1926828"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900" dirty="0" err="1">
                <a:solidFill>
                  <a:srgbClr val="29BA74"/>
                </a:solidFill>
                <a:latin typeface="Trebuchet MS"/>
              </a:rPr>
              <a:t>Neptun</a:t>
            </a:r>
            <a:r>
              <a:rPr lang="hu-HU" sz="900" dirty="0">
                <a:solidFill>
                  <a:srgbClr val="29BA74"/>
                </a:solidFill>
                <a:latin typeface="Trebuchet MS"/>
              </a:rPr>
              <a:t> és Oktatásszervezési Főosztály</a:t>
            </a:r>
            <a:endParaRPr kumimoji="0" lang="hu-HU" sz="9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93" name="Téglalap 92">
            <a:extLst>
              <a:ext uri="{FF2B5EF4-FFF2-40B4-BE49-F238E27FC236}">
                <a16:creationId xmlns:a16="http://schemas.microsoft.com/office/drawing/2014/main" id="{2A86907E-9122-4C1B-AC2B-1E246CE86FC5}"/>
              </a:ext>
            </a:extLst>
          </p:cNvPr>
          <p:cNvSpPr/>
          <p:nvPr/>
        </p:nvSpPr>
        <p:spPr>
          <a:xfrm>
            <a:off x="11894574" y="3787190"/>
            <a:ext cx="274261" cy="2844223"/>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hu-HU" sz="1200" dirty="0">
              <a:solidFill>
                <a:srgbClr val="FFFFFF"/>
              </a:solidFill>
            </a:endParaRPr>
          </a:p>
        </p:txBody>
      </p:sp>
      <p:sp>
        <p:nvSpPr>
          <p:cNvPr id="81" name="ee4pFootnotes">
            <a:extLst>
              <a:ext uri="{FF2B5EF4-FFF2-40B4-BE49-F238E27FC236}">
                <a16:creationId xmlns:a16="http://schemas.microsoft.com/office/drawing/2014/main" id="{5B515672-32B7-4893-BD1A-DA12917EA096}"/>
              </a:ext>
            </a:extLst>
          </p:cNvPr>
          <p:cNvSpPr>
            <a:spLocks noChangeArrowheads="1"/>
          </p:cNvSpPr>
          <p:nvPr/>
        </p:nvSpPr>
        <p:spPr bwMode="auto">
          <a:xfrm>
            <a:off x="7268411" y="6672962"/>
            <a:ext cx="3761807" cy="83100"/>
          </a:xfrm>
          <a:prstGeom prst="rect">
            <a:avLst/>
          </a:prstGeom>
          <a:noFill/>
          <a:ln w="9525" algn="ctr">
            <a:noFill/>
            <a:miter lim="800000"/>
            <a:headEnd type="none" w="lg" len="lg"/>
            <a:tailEnd type="none" w="lg" len="lg"/>
          </a:ln>
        </p:spPr>
        <p:txBody>
          <a:bodyPr vert="horz" wrap="square" lIns="0" tIns="0" rIns="0" bIns="0" anchor="b" anchorCtr="0">
            <a:spAutoFit/>
          </a:bodyPr>
          <a:lstStyle/>
          <a:p>
            <a:pPr>
              <a:lnSpc>
                <a:spcPct val="90000"/>
              </a:lnSpc>
            </a:pPr>
            <a:r>
              <a:rPr lang="hu-HU" sz="600" dirty="0">
                <a:solidFill>
                  <a:schemeClr val="bg1">
                    <a:lumMod val="50000"/>
                  </a:schemeClr>
                </a:solidFill>
                <a:latin typeface="Trebuchet MS" panose="020B0603020202020204" pitchFamily="34" charset="0"/>
                <a:cs typeface="Arial" pitchFamily="34" charset="0"/>
              </a:rPr>
              <a:t>1. Egyetemi Laborközpont </a:t>
            </a:r>
            <a:r>
              <a:rPr lang="hu-HU" sz="600" dirty="0">
                <a:solidFill>
                  <a:schemeClr val="bg2">
                    <a:lumMod val="50000"/>
                  </a:schemeClr>
                </a:solidFill>
                <a:latin typeface="Trebuchet MS" panose="020B0603020202020204" pitchFamily="34" charset="0"/>
                <a:cs typeface="Arial" pitchFamily="34" charset="0"/>
              </a:rPr>
              <a:t>akkreditált szervezeti egysége a MATE Központi Vizsgálólaboratórium</a:t>
            </a:r>
            <a:endParaRPr lang="hu-HU" sz="600" strike="sngStrike" dirty="0">
              <a:solidFill>
                <a:schemeClr val="bg2">
                  <a:lumMod val="50000"/>
                </a:schemeClr>
              </a:solidFill>
              <a:latin typeface="Trebuchet MS" panose="020B0603020202020204" pitchFamily="34" charset="0"/>
              <a:cs typeface="Arial" pitchFamily="34" charset="0"/>
            </a:endParaRPr>
          </a:p>
        </p:txBody>
      </p:sp>
      <p:sp>
        <p:nvSpPr>
          <p:cNvPr id="94" name="Téglalap 56">
            <a:extLst>
              <a:ext uri="{FF2B5EF4-FFF2-40B4-BE49-F238E27FC236}">
                <a16:creationId xmlns:a16="http://schemas.microsoft.com/office/drawing/2014/main" id="{8A49F21B-C716-4F22-A72E-6ED2A8F66358}"/>
              </a:ext>
            </a:extLst>
          </p:cNvPr>
          <p:cNvSpPr/>
          <p:nvPr/>
        </p:nvSpPr>
        <p:spPr>
          <a:xfrm>
            <a:off x="3811445" y="5147308"/>
            <a:ext cx="2081259" cy="400403"/>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Nemzetközi Igazgatóság</a:t>
            </a:r>
          </a:p>
        </p:txBody>
      </p:sp>
      <p:sp>
        <p:nvSpPr>
          <p:cNvPr id="98" name="Téglalap 56">
            <a:extLst>
              <a:ext uri="{FF2B5EF4-FFF2-40B4-BE49-F238E27FC236}">
                <a16:creationId xmlns:a16="http://schemas.microsoft.com/office/drawing/2014/main" id="{54983CB3-43D9-4E26-93B9-DBDC37CBC2AC}"/>
              </a:ext>
            </a:extLst>
          </p:cNvPr>
          <p:cNvSpPr/>
          <p:nvPr/>
        </p:nvSpPr>
        <p:spPr>
          <a:xfrm>
            <a:off x="3991945" y="5647904"/>
            <a:ext cx="1849950"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dirty="0">
                <a:solidFill>
                  <a:srgbClr val="29BA74"/>
                </a:solidFill>
                <a:latin typeface="Trebuchet MS"/>
              </a:rPr>
              <a:t>Nemzetközi Oktatási Ügyek Központ</a:t>
            </a:r>
          </a:p>
        </p:txBody>
      </p:sp>
      <p:sp>
        <p:nvSpPr>
          <p:cNvPr id="99" name="Téglalap 56">
            <a:extLst>
              <a:ext uri="{FF2B5EF4-FFF2-40B4-BE49-F238E27FC236}">
                <a16:creationId xmlns:a16="http://schemas.microsoft.com/office/drawing/2014/main" id="{54983CB3-43D9-4E26-93B9-DBDC37CBC2AC}"/>
              </a:ext>
            </a:extLst>
          </p:cNvPr>
          <p:cNvSpPr/>
          <p:nvPr/>
        </p:nvSpPr>
        <p:spPr>
          <a:xfrm>
            <a:off x="3991945" y="6060456"/>
            <a:ext cx="1849950" cy="30374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dirty="0">
                <a:solidFill>
                  <a:srgbClr val="29BA74"/>
                </a:solidFill>
                <a:latin typeface="Trebuchet MS"/>
              </a:rPr>
              <a:t>Nemzetközi Stratégiai és Koordinációs Központ</a:t>
            </a:r>
          </a:p>
        </p:txBody>
      </p:sp>
      <p:cxnSp>
        <p:nvCxnSpPr>
          <p:cNvPr id="8" name="Egyenes összekötő 7"/>
          <p:cNvCxnSpPr/>
          <p:nvPr/>
        </p:nvCxnSpPr>
        <p:spPr>
          <a:xfrm>
            <a:off x="3881692" y="5547711"/>
            <a:ext cx="0" cy="671763"/>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4" name="Egyenes összekötő 13"/>
          <p:cNvCxnSpPr>
            <a:endCxn id="99" idx="1"/>
          </p:cNvCxnSpPr>
          <p:nvPr/>
        </p:nvCxnSpPr>
        <p:spPr>
          <a:xfrm>
            <a:off x="3890158" y="6212328"/>
            <a:ext cx="101787" cy="1"/>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7" name="Egyenes összekötő 16"/>
          <p:cNvCxnSpPr>
            <a:endCxn id="98" idx="1"/>
          </p:cNvCxnSpPr>
          <p:nvPr/>
        </p:nvCxnSpPr>
        <p:spPr>
          <a:xfrm>
            <a:off x="3890158" y="5799776"/>
            <a:ext cx="101787" cy="1"/>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3" name="Egyenes összekötő 22"/>
          <p:cNvCxnSpPr/>
          <p:nvPr/>
        </p:nvCxnSpPr>
        <p:spPr>
          <a:xfrm>
            <a:off x="3668187" y="4176061"/>
            <a:ext cx="0" cy="1171448"/>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6" name="Egyenes összekötő 25"/>
          <p:cNvCxnSpPr>
            <a:endCxn id="94" idx="1"/>
          </p:cNvCxnSpPr>
          <p:nvPr/>
        </p:nvCxnSpPr>
        <p:spPr>
          <a:xfrm>
            <a:off x="3668187" y="5347509"/>
            <a:ext cx="143258" cy="1"/>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02" name="Téglalap 56">
            <a:extLst>
              <a:ext uri="{FF2B5EF4-FFF2-40B4-BE49-F238E27FC236}">
                <a16:creationId xmlns:a16="http://schemas.microsoft.com/office/drawing/2014/main" id="{19736870-3AF4-4EB1-9F40-810B22DF1F6F}"/>
              </a:ext>
            </a:extLst>
          </p:cNvPr>
          <p:cNvSpPr/>
          <p:nvPr/>
        </p:nvSpPr>
        <p:spPr>
          <a:xfrm>
            <a:off x="9323228" y="3838962"/>
            <a:ext cx="2081259" cy="610316"/>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hu-HU" sz="1000" dirty="0">
                <a:solidFill>
                  <a:srgbClr val="29BA74"/>
                </a:solidFill>
              </a:rPr>
              <a:t>Tudományos és Minőségügyi Titkárság</a:t>
            </a:r>
            <a:endParaRPr kumimoji="0" lang="hu-HU" sz="1000" i="0" u="none" strike="noStrike" kern="1200" cap="none" spc="0" normalizeH="0" baseline="0" noProof="0" dirty="0">
              <a:ln>
                <a:noFill/>
              </a:ln>
              <a:solidFill>
                <a:srgbClr val="29BA74"/>
              </a:solidFill>
              <a:effectLst/>
              <a:uLnTx/>
              <a:uFillTx/>
              <a:latin typeface="Trebuchet MS"/>
              <a:ea typeface="+mn-ea"/>
              <a:cs typeface="+mn-cs"/>
            </a:endParaRPr>
          </a:p>
        </p:txBody>
      </p:sp>
      <p:sp>
        <p:nvSpPr>
          <p:cNvPr id="103" name="Téglalap 56">
            <a:extLst>
              <a:ext uri="{FF2B5EF4-FFF2-40B4-BE49-F238E27FC236}">
                <a16:creationId xmlns:a16="http://schemas.microsoft.com/office/drawing/2014/main" id="{19736870-3AF4-4EB1-9F40-810B22DF1F6F}"/>
              </a:ext>
            </a:extLst>
          </p:cNvPr>
          <p:cNvSpPr/>
          <p:nvPr/>
        </p:nvSpPr>
        <p:spPr>
          <a:xfrm>
            <a:off x="259080" y="3414331"/>
            <a:ext cx="1150703" cy="432465"/>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u-HU" sz="800" dirty="0">
                <a:solidFill>
                  <a:srgbClr val="29BA74"/>
                </a:solidFill>
                <a:latin typeface="Trebuchet MS"/>
              </a:rPr>
              <a:t>Képzéskoordinációs</a:t>
            </a:r>
            <a:r>
              <a:rPr lang="hu-HU" sz="900" dirty="0">
                <a:solidFill>
                  <a:srgbClr val="29BA74"/>
                </a:solidFill>
                <a:latin typeface="Trebuchet MS"/>
              </a:rPr>
              <a:t> </a:t>
            </a:r>
            <a:r>
              <a:rPr lang="hu-HU" sz="800" dirty="0">
                <a:solidFill>
                  <a:srgbClr val="29BA74"/>
                </a:solidFill>
                <a:latin typeface="Trebuchet MS"/>
              </a:rPr>
              <a:t>Osztály</a:t>
            </a:r>
          </a:p>
        </p:txBody>
      </p:sp>
      <p:cxnSp>
        <p:nvCxnSpPr>
          <p:cNvPr id="10" name="Szögletes összekötő 9"/>
          <p:cNvCxnSpPr>
            <a:cxnSpLocks/>
            <a:endCxn id="103" idx="3"/>
          </p:cNvCxnSpPr>
          <p:nvPr/>
        </p:nvCxnSpPr>
        <p:spPr>
          <a:xfrm rot="5400000">
            <a:off x="1318543" y="3443453"/>
            <a:ext cx="278352" cy="95871"/>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04" name="Téglalap 56">
            <a:extLst>
              <a:ext uri="{FF2B5EF4-FFF2-40B4-BE49-F238E27FC236}">
                <a16:creationId xmlns:a16="http://schemas.microsoft.com/office/drawing/2014/main" id="{19736870-3AF4-4EB1-9F40-810B22DF1F6F}"/>
              </a:ext>
            </a:extLst>
          </p:cNvPr>
          <p:cNvSpPr/>
          <p:nvPr/>
        </p:nvSpPr>
        <p:spPr>
          <a:xfrm>
            <a:off x="298810" y="4024189"/>
            <a:ext cx="1102118" cy="515473"/>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hu-HU" sz="800" dirty="0">
                <a:solidFill>
                  <a:srgbClr val="29BA74"/>
                </a:solidFill>
              </a:rPr>
              <a:t>Duális és </a:t>
            </a:r>
            <a:r>
              <a:rPr lang="hu-HU" sz="900" dirty="0">
                <a:solidFill>
                  <a:srgbClr val="29BA74"/>
                </a:solidFill>
              </a:rPr>
              <a:t>Gyakorlati</a:t>
            </a:r>
            <a:r>
              <a:rPr lang="hu-HU" sz="800" dirty="0">
                <a:solidFill>
                  <a:srgbClr val="29BA74"/>
                </a:solidFill>
              </a:rPr>
              <a:t> Képzési Osztály</a:t>
            </a:r>
            <a:endParaRPr kumimoji="0" lang="hu-HU" sz="800" i="0" u="none" strike="noStrike" kern="1200" cap="none" spc="0" normalizeH="0" baseline="0" noProof="0" dirty="0">
              <a:ln>
                <a:noFill/>
              </a:ln>
              <a:solidFill>
                <a:srgbClr val="29BA74"/>
              </a:solidFill>
              <a:effectLst/>
              <a:uLnTx/>
              <a:uFillTx/>
              <a:latin typeface="Trebuchet MS"/>
            </a:endParaRPr>
          </a:p>
        </p:txBody>
      </p:sp>
      <p:cxnSp>
        <p:nvCxnSpPr>
          <p:cNvPr id="24" name="Szögletes összekötő 23"/>
          <p:cNvCxnSpPr>
            <a:cxnSpLocks/>
            <a:stCxn id="104" idx="3"/>
          </p:cNvCxnSpPr>
          <p:nvPr/>
        </p:nvCxnSpPr>
        <p:spPr>
          <a:xfrm flipV="1">
            <a:off x="1400928" y="3398388"/>
            <a:ext cx="104725" cy="883538"/>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05" name="Téglalap 56">
            <a:extLst>
              <a:ext uri="{FF2B5EF4-FFF2-40B4-BE49-F238E27FC236}">
                <a16:creationId xmlns:a16="http://schemas.microsoft.com/office/drawing/2014/main" id="{19736870-3AF4-4EB1-9F40-810B22DF1F6F}"/>
              </a:ext>
            </a:extLst>
          </p:cNvPr>
          <p:cNvSpPr/>
          <p:nvPr/>
        </p:nvSpPr>
        <p:spPr>
          <a:xfrm>
            <a:off x="329289" y="4632086"/>
            <a:ext cx="890999" cy="418253"/>
          </a:xfrm>
          <a:prstGeom prst="rect">
            <a:avLst/>
          </a:prstGeom>
          <a:solidFill>
            <a:srgbClr val="FFFFFF"/>
          </a:solidFill>
          <a:ln w="10795" cap="flat"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hu-HU" sz="800" dirty="0">
                <a:solidFill>
                  <a:srgbClr val="29BA74"/>
                </a:solidFill>
              </a:rPr>
              <a:t>Duális és Gyakorlati Képzési Irodák</a:t>
            </a:r>
            <a:endParaRPr kumimoji="0" lang="hu-HU" sz="800" i="0" u="none" strike="noStrike" kern="1200" cap="none" spc="0" normalizeH="0" baseline="0" noProof="0" dirty="0">
              <a:ln>
                <a:noFill/>
              </a:ln>
              <a:solidFill>
                <a:srgbClr val="29BA74"/>
              </a:solidFill>
              <a:effectLst/>
              <a:uLnTx/>
              <a:uFillTx/>
              <a:latin typeface="Trebuchet MS"/>
            </a:endParaRPr>
          </a:p>
        </p:txBody>
      </p:sp>
      <p:cxnSp>
        <p:nvCxnSpPr>
          <p:cNvPr id="31" name="Szögletes összekötő 30"/>
          <p:cNvCxnSpPr>
            <a:cxnSpLocks/>
            <a:endCxn id="105" idx="3"/>
          </p:cNvCxnSpPr>
          <p:nvPr/>
        </p:nvCxnSpPr>
        <p:spPr>
          <a:xfrm rot="5400000">
            <a:off x="1119163" y="4651056"/>
            <a:ext cx="291282" cy="89032"/>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Tree>
    <p:custDataLst>
      <p:tags r:id="rId2"/>
    </p:custDataLst>
    <p:extLst>
      <p:ext uri="{BB962C8B-B14F-4D97-AF65-F5344CB8AC3E}">
        <p14:creationId xmlns:p14="http://schemas.microsoft.com/office/powerpoint/2010/main" val="41198152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5" name="Object 84" hidden="1">
            <a:extLst>
              <a:ext uri="{FF2B5EF4-FFF2-40B4-BE49-F238E27FC236}">
                <a16:creationId xmlns:a16="http://schemas.microsoft.com/office/drawing/2014/main" id="{72A2B3F2-9267-4DCC-B26F-1555B4DC5CBD}"/>
              </a:ext>
            </a:extLst>
          </p:cNvPr>
          <p:cNvGraphicFramePr>
            <a:graphicFrameLocks noChangeAspect="1"/>
          </p:cNvGraphicFramePr>
          <p:nvPr>
            <p:custDataLst>
              <p:tags r:id="rId3"/>
            </p:custDataLst>
            <p:extLst>
              <p:ext uri="{D42A27DB-BD31-4B8C-83A1-F6EECF244321}">
                <p14:modId xmlns:p14="http://schemas.microsoft.com/office/powerpoint/2010/main" val="189695121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525" name="think-cell Slide" r:id="rId7" imgW="473" imgH="473" progId="TCLayout.ActiveDocument.1">
                  <p:embed/>
                </p:oleObj>
              </mc:Choice>
              <mc:Fallback>
                <p:oleObj name="think-cell Slide" r:id="rId7" imgW="473" imgH="473" progId="TCLayout.ActiveDocument.1">
                  <p:embed/>
                  <p:pic>
                    <p:nvPicPr>
                      <p:cNvPr id="85" name="Object 84" hidden="1">
                        <a:extLst>
                          <a:ext uri="{FF2B5EF4-FFF2-40B4-BE49-F238E27FC236}">
                            <a16:creationId xmlns:a16="http://schemas.microsoft.com/office/drawing/2014/main" id="{72A2B3F2-9267-4DCC-B26F-1555B4DC5CBD}"/>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86" name="Rectangle 85" hidden="1">
            <a:extLst>
              <a:ext uri="{FF2B5EF4-FFF2-40B4-BE49-F238E27FC236}">
                <a16:creationId xmlns:a16="http://schemas.microsoft.com/office/drawing/2014/main" id="{A4F97FAE-D0AA-4EE3-91C7-4577EB701E4C}"/>
              </a:ext>
            </a:extLst>
          </p:cNvPr>
          <p:cNvSpPr/>
          <p:nvPr>
            <p:custDataLst>
              <p:tags r:id="rId4"/>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hu-HU" sz="2800" dirty="0">
              <a:solidFill>
                <a:srgbClr val="FFFFFF"/>
              </a:solidFill>
              <a:latin typeface="Trebuchet MS" panose="020B0603020202020204" pitchFamily="34" charset="0"/>
              <a:ea typeface="+mj-ea"/>
              <a:cs typeface="+mj-cs"/>
              <a:sym typeface="Trebuchet MS" panose="020B0603020202020204" pitchFamily="34" charset="0"/>
            </a:endParaRPr>
          </a:p>
        </p:txBody>
      </p:sp>
      <p:cxnSp>
        <p:nvCxnSpPr>
          <p:cNvPr id="58" name="Connector: Elbow 57">
            <a:extLst>
              <a:ext uri="{FF2B5EF4-FFF2-40B4-BE49-F238E27FC236}">
                <a16:creationId xmlns:a16="http://schemas.microsoft.com/office/drawing/2014/main" id="{62A0D9FD-3DE8-4EFB-BB52-1A1E62475D6E}"/>
              </a:ext>
            </a:extLst>
          </p:cNvPr>
          <p:cNvCxnSpPr>
            <a:cxnSpLocks/>
          </p:cNvCxnSpPr>
          <p:nvPr/>
        </p:nvCxnSpPr>
        <p:spPr>
          <a:xfrm rot="10800000">
            <a:off x="8036461" y="4399097"/>
            <a:ext cx="161637" cy="216943"/>
          </a:xfrm>
          <a:prstGeom prst="bentConnector2">
            <a:avLst/>
          </a:prstGeom>
          <a:ln w="9525" cap="rnd">
            <a:solidFill>
              <a:srgbClr val="29BA74"/>
            </a:solidFill>
            <a:prstDash val="solid"/>
            <a:round/>
          </a:ln>
        </p:spPr>
        <p:style>
          <a:lnRef idx="1">
            <a:schemeClr val="accent1"/>
          </a:lnRef>
          <a:fillRef idx="0">
            <a:schemeClr val="accent1"/>
          </a:fillRef>
          <a:effectRef idx="0">
            <a:schemeClr val="accent1"/>
          </a:effectRef>
          <a:fontRef idx="minor">
            <a:schemeClr val="tx1"/>
          </a:fontRef>
        </p:style>
      </p:cxnSp>
      <p:sp>
        <p:nvSpPr>
          <p:cNvPr id="92" name="Rectangle 91">
            <a:extLst>
              <a:ext uri="{FF2B5EF4-FFF2-40B4-BE49-F238E27FC236}">
                <a16:creationId xmlns:a16="http://schemas.microsoft.com/office/drawing/2014/main" id="{D3047BF0-9047-4940-BF1E-BFAB38DE7676}"/>
              </a:ext>
            </a:extLst>
          </p:cNvPr>
          <p:cNvSpPr/>
          <p:nvPr/>
        </p:nvSpPr>
        <p:spPr>
          <a:xfrm>
            <a:off x="2525849" y="822260"/>
            <a:ext cx="2031699" cy="370742"/>
          </a:xfrm>
          <a:prstGeom prst="rect">
            <a:avLst/>
          </a:prstGeom>
          <a:solidFill>
            <a:srgbClr val="D4DF33"/>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hu-HU" sz="1600" b="0" i="0" u="none" strike="noStrike" kern="1200" cap="none" spc="0" normalizeH="0" baseline="0" noProof="0" dirty="0">
              <a:ln>
                <a:noFill/>
              </a:ln>
              <a:solidFill>
                <a:srgbClr val="FFFFFF"/>
              </a:solidFill>
              <a:effectLst/>
              <a:uLnTx/>
              <a:uFillTx/>
              <a:latin typeface="Trebuchet MS"/>
              <a:ea typeface="+mn-ea"/>
              <a:cs typeface="+mn-cs"/>
            </a:endParaRPr>
          </a:p>
        </p:txBody>
      </p:sp>
      <p:sp>
        <p:nvSpPr>
          <p:cNvPr id="2" name="Title 1"/>
          <p:cNvSpPr>
            <a:spLocks noGrp="1"/>
          </p:cNvSpPr>
          <p:nvPr>
            <p:ph type="title"/>
          </p:nvPr>
        </p:nvSpPr>
        <p:spPr>
          <a:xfrm>
            <a:off x="629998" y="279681"/>
            <a:ext cx="10933350" cy="387798"/>
          </a:xfrm>
        </p:spPr>
        <p:txBody>
          <a:bodyPr>
            <a:normAutofit/>
          </a:bodyPr>
          <a:lstStyle/>
          <a:p>
            <a:r>
              <a:rPr lang="hu-HU" sz="2800" dirty="0"/>
              <a:t>A Magyar Agrár-és Élettudományi Egyetem </a:t>
            </a:r>
            <a:r>
              <a:rPr lang="hu-HU" sz="2800" dirty="0" err="1"/>
              <a:t>organogramja</a:t>
            </a:r>
            <a:r>
              <a:rPr lang="hu-HU" sz="2800" dirty="0"/>
              <a:t> (III/III)</a:t>
            </a:r>
            <a:endParaRPr lang="en-US" sz="2800" dirty="0"/>
          </a:p>
        </p:txBody>
      </p:sp>
      <p:cxnSp>
        <p:nvCxnSpPr>
          <p:cNvPr id="24" name="Connector: Elbow 23">
            <a:extLst>
              <a:ext uri="{FF2B5EF4-FFF2-40B4-BE49-F238E27FC236}">
                <a16:creationId xmlns:a16="http://schemas.microsoft.com/office/drawing/2014/main" id="{DB89E7C5-7BD1-459C-ADF9-AB7BADD7DE85}"/>
              </a:ext>
            </a:extLst>
          </p:cNvPr>
          <p:cNvCxnSpPr>
            <a:cxnSpLocks/>
            <a:stCxn id="30" idx="2"/>
            <a:endCxn id="57" idx="0"/>
          </p:cNvCxnSpPr>
          <p:nvPr/>
        </p:nvCxnSpPr>
        <p:spPr>
          <a:xfrm rot="16200000" flipH="1">
            <a:off x="2047203" y="1481617"/>
            <a:ext cx="446316" cy="1046516"/>
          </a:xfrm>
          <a:prstGeom prst="bentConnector3">
            <a:avLst>
              <a:gd name="adj1" fmla="val 50000"/>
            </a:avLst>
          </a:prstGeom>
          <a:ln w="9525" cap="rnd" cmpd="sng" algn="ctr">
            <a:solidFill>
              <a:srgbClr val="29BA74"/>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FF9AEBC5-5A41-4A65-98DF-27BB98A52426}"/>
              </a:ext>
            </a:extLst>
          </p:cNvPr>
          <p:cNvSpPr/>
          <p:nvPr/>
        </p:nvSpPr>
        <p:spPr>
          <a:xfrm>
            <a:off x="1491556" y="2904634"/>
            <a:ext cx="762064" cy="618720"/>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700" dirty="0">
                <a:solidFill>
                  <a:srgbClr val="29BA74"/>
                </a:solidFill>
              </a:rPr>
              <a:t>Tervezési, Elemzési és KEKVA Elszámolási Osztály</a:t>
            </a:r>
          </a:p>
        </p:txBody>
      </p:sp>
      <p:sp>
        <p:nvSpPr>
          <p:cNvPr id="26" name="Rectangle 25">
            <a:extLst>
              <a:ext uri="{FF2B5EF4-FFF2-40B4-BE49-F238E27FC236}">
                <a16:creationId xmlns:a16="http://schemas.microsoft.com/office/drawing/2014/main" id="{6DF534E9-F2F9-4FA9-95F1-E717985F848C}"/>
              </a:ext>
            </a:extLst>
          </p:cNvPr>
          <p:cNvSpPr/>
          <p:nvPr/>
        </p:nvSpPr>
        <p:spPr>
          <a:xfrm>
            <a:off x="1488266" y="3569923"/>
            <a:ext cx="757041" cy="526142"/>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pt-BR" sz="700" dirty="0">
                <a:solidFill>
                  <a:srgbClr val="29BA74"/>
                </a:solidFill>
              </a:rPr>
              <a:t>Vezetői Információs Rendszer (VIR) Kompetencia Osztály</a:t>
            </a:r>
            <a:endParaRPr lang="hu-HU" sz="700" dirty="0">
              <a:solidFill>
                <a:srgbClr val="29BA74"/>
              </a:solidFill>
            </a:endParaRPr>
          </a:p>
        </p:txBody>
      </p:sp>
      <p:cxnSp>
        <p:nvCxnSpPr>
          <p:cNvPr id="27" name="Connector: Elbow 26">
            <a:extLst>
              <a:ext uri="{FF2B5EF4-FFF2-40B4-BE49-F238E27FC236}">
                <a16:creationId xmlns:a16="http://schemas.microsoft.com/office/drawing/2014/main" id="{25666A7D-4E33-41B4-BEF1-9B548856381B}"/>
              </a:ext>
            </a:extLst>
          </p:cNvPr>
          <p:cNvCxnSpPr>
            <a:cxnSpLocks/>
            <a:stCxn id="31" idx="2"/>
            <a:endCxn id="37" idx="0"/>
          </p:cNvCxnSpPr>
          <p:nvPr/>
        </p:nvCxnSpPr>
        <p:spPr>
          <a:xfrm rot="16200000" flipH="1">
            <a:off x="7711914" y="1810982"/>
            <a:ext cx="441664" cy="383134"/>
          </a:xfrm>
          <a:prstGeom prst="bentConnector3">
            <a:avLst>
              <a:gd name="adj1" fmla="val 50000"/>
            </a:avLst>
          </a:prstGeom>
          <a:ln w="9525" cap="rnd" cmpd="sng" algn="ctr">
            <a:solidFill>
              <a:srgbClr val="29BA74"/>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Connector: Elbow 27">
            <a:extLst>
              <a:ext uri="{FF2B5EF4-FFF2-40B4-BE49-F238E27FC236}">
                <a16:creationId xmlns:a16="http://schemas.microsoft.com/office/drawing/2014/main" id="{87E20420-5BE6-4A3F-9B5F-6D9E4D6D92E2}"/>
              </a:ext>
            </a:extLst>
          </p:cNvPr>
          <p:cNvCxnSpPr>
            <a:cxnSpLocks/>
            <a:stCxn id="31" idx="2"/>
            <a:endCxn id="38" idx="0"/>
          </p:cNvCxnSpPr>
          <p:nvPr/>
        </p:nvCxnSpPr>
        <p:spPr>
          <a:xfrm rot="5400000">
            <a:off x="7000133" y="1487947"/>
            <a:ext cx="447276" cy="1034816"/>
          </a:xfrm>
          <a:prstGeom prst="bentConnector3">
            <a:avLst>
              <a:gd name="adj1" fmla="val 50000"/>
            </a:avLst>
          </a:prstGeom>
          <a:ln w="9525" cap="rnd" cmpd="sng" algn="ctr">
            <a:solidFill>
              <a:srgbClr val="29BA74"/>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268629E8-BE74-41DC-8607-D8EFEF6FA53D}"/>
              </a:ext>
            </a:extLst>
          </p:cNvPr>
          <p:cNvSpPr/>
          <p:nvPr/>
        </p:nvSpPr>
        <p:spPr>
          <a:xfrm>
            <a:off x="2590619" y="881833"/>
            <a:ext cx="2031699" cy="370742"/>
          </a:xfrm>
          <a:prstGeom prst="rect">
            <a:avLst/>
          </a:prstGeom>
          <a:solidFill>
            <a:srgbClr val="29BA74"/>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hu-HU" sz="1600" b="0" i="0" u="none" strike="noStrike" kern="1200" cap="none" spc="0" normalizeH="0" baseline="0" noProof="0" dirty="0">
                <a:ln>
                  <a:noFill/>
                </a:ln>
                <a:solidFill>
                  <a:srgbClr val="FFFFFF"/>
                </a:solidFill>
                <a:effectLst/>
                <a:uLnTx/>
                <a:uFillTx/>
                <a:latin typeface="Trebuchet MS"/>
                <a:ea typeface="+mn-ea"/>
                <a:cs typeface="+mn-cs"/>
              </a:rPr>
              <a:t>Rektor</a:t>
            </a:r>
          </a:p>
        </p:txBody>
      </p:sp>
      <p:sp>
        <p:nvSpPr>
          <p:cNvPr id="30" name="Rectangle 29">
            <a:extLst>
              <a:ext uri="{FF2B5EF4-FFF2-40B4-BE49-F238E27FC236}">
                <a16:creationId xmlns:a16="http://schemas.microsoft.com/office/drawing/2014/main" id="{84B4955F-C3FB-48C1-AF1D-12589E51AD44}"/>
              </a:ext>
            </a:extLst>
          </p:cNvPr>
          <p:cNvSpPr/>
          <p:nvPr/>
        </p:nvSpPr>
        <p:spPr>
          <a:xfrm>
            <a:off x="647596" y="1498452"/>
            <a:ext cx="2199013" cy="283265"/>
          </a:xfrm>
          <a:prstGeom prst="rect">
            <a:avLst/>
          </a:prstGeom>
          <a:solidFill>
            <a:srgbClr val="197A56"/>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hu-HU" sz="1200" b="1" i="0" u="none" strike="noStrike" kern="1200" cap="none" spc="0" normalizeH="0" baseline="0" noProof="0" dirty="0">
                <a:ln>
                  <a:noFill/>
                </a:ln>
                <a:solidFill>
                  <a:srgbClr val="FFFFFF"/>
                </a:solidFill>
                <a:effectLst/>
                <a:uLnTx/>
                <a:uFillTx/>
                <a:latin typeface="Trebuchet MS"/>
                <a:ea typeface="+mn-ea"/>
                <a:cs typeface="+mn-cs"/>
              </a:rPr>
              <a:t>Gazdasági főigazgató</a:t>
            </a:r>
          </a:p>
        </p:txBody>
      </p:sp>
      <p:sp>
        <p:nvSpPr>
          <p:cNvPr id="31" name="Rectangle 30">
            <a:extLst>
              <a:ext uri="{FF2B5EF4-FFF2-40B4-BE49-F238E27FC236}">
                <a16:creationId xmlns:a16="http://schemas.microsoft.com/office/drawing/2014/main" id="{1BE5FCBB-EDA5-4308-9B2C-15BC9549C34B}"/>
              </a:ext>
            </a:extLst>
          </p:cNvPr>
          <p:cNvSpPr/>
          <p:nvPr/>
        </p:nvSpPr>
        <p:spPr>
          <a:xfrm>
            <a:off x="6641672" y="1498452"/>
            <a:ext cx="2199013" cy="283265"/>
          </a:xfrm>
          <a:prstGeom prst="rect">
            <a:avLst/>
          </a:prstGeom>
          <a:solidFill>
            <a:srgbClr val="197A56"/>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hu-HU" sz="1200" b="1" i="0" u="none" strike="noStrike" kern="1200" cap="none" spc="0" normalizeH="0" baseline="0" noProof="0" dirty="0">
                <a:ln>
                  <a:noFill/>
                </a:ln>
                <a:solidFill>
                  <a:srgbClr val="FFFFFF"/>
                </a:solidFill>
                <a:effectLst/>
                <a:uLnTx/>
                <a:uFillTx/>
                <a:latin typeface="Trebuchet MS"/>
                <a:ea typeface="+mn-ea"/>
                <a:cs typeface="+mn-cs"/>
              </a:rPr>
              <a:t>Koordinációs főigazgató</a:t>
            </a:r>
          </a:p>
        </p:txBody>
      </p:sp>
      <p:cxnSp>
        <p:nvCxnSpPr>
          <p:cNvPr id="32" name="Connector: Elbow 31">
            <a:extLst>
              <a:ext uri="{FF2B5EF4-FFF2-40B4-BE49-F238E27FC236}">
                <a16:creationId xmlns:a16="http://schemas.microsoft.com/office/drawing/2014/main" id="{30A9B50C-6624-4F09-931C-DB1934DDD97C}"/>
              </a:ext>
            </a:extLst>
          </p:cNvPr>
          <p:cNvCxnSpPr>
            <a:stCxn id="29" idx="2"/>
            <a:endCxn id="30" idx="0"/>
          </p:cNvCxnSpPr>
          <p:nvPr/>
        </p:nvCxnSpPr>
        <p:spPr>
          <a:xfrm rot="5400000">
            <a:off x="2553848" y="445830"/>
            <a:ext cx="245877" cy="1859366"/>
          </a:xfrm>
          <a:prstGeom prst="bentConnector3">
            <a:avLst/>
          </a:prstGeom>
          <a:ln w="9525" cap="rnd" cmpd="sng" algn="ctr">
            <a:solidFill>
              <a:srgbClr val="29BA74"/>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Connector: Elbow 32">
            <a:extLst>
              <a:ext uri="{FF2B5EF4-FFF2-40B4-BE49-F238E27FC236}">
                <a16:creationId xmlns:a16="http://schemas.microsoft.com/office/drawing/2014/main" id="{930184C0-B007-43B0-B4BE-163AD97FD87E}"/>
              </a:ext>
            </a:extLst>
          </p:cNvPr>
          <p:cNvCxnSpPr>
            <a:stCxn id="29" idx="2"/>
            <a:endCxn id="31" idx="0"/>
          </p:cNvCxnSpPr>
          <p:nvPr/>
        </p:nvCxnSpPr>
        <p:spPr>
          <a:xfrm rot="16200000" flipH="1">
            <a:off x="5550886" y="-691842"/>
            <a:ext cx="245877" cy="4134710"/>
          </a:xfrm>
          <a:prstGeom prst="bentConnector3">
            <a:avLst/>
          </a:prstGeom>
          <a:ln w="9525" cap="rnd" cmpd="sng" algn="ctr">
            <a:solidFill>
              <a:srgbClr val="29BA74"/>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3B279F5D-738A-4190-8BF6-22A1FD96010E}"/>
              </a:ext>
            </a:extLst>
          </p:cNvPr>
          <p:cNvSpPr/>
          <p:nvPr/>
        </p:nvSpPr>
        <p:spPr>
          <a:xfrm>
            <a:off x="8846103" y="2213514"/>
            <a:ext cx="1179570" cy="536391"/>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Informatikai Igazgatóság </a:t>
            </a:r>
          </a:p>
        </p:txBody>
      </p:sp>
      <p:sp>
        <p:nvSpPr>
          <p:cNvPr id="36" name="Rectangle 35">
            <a:extLst>
              <a:ext uri="{FF2B5EF4-FFF2-40B4-BE49-F238E27FC236}">
                <a16:creationId xmlns:a16="http://schemas.microsoft.com/office/drawing/2014/main" id="{95A8511E-23F6-48C5-8F80-D373EA8F2F6A}"/>
              </a:ext>
            </a:extLst>
          </p:cNvPr>
          <p:cNvSpPr/>
          <p:nvPr/>
        </p:nvSpPr>
        <p:spPr>
          <a:xfrm>
            <a:off x="4511850" y="2239452"/>
            <a:ext cx="1324263" cy="536391"/>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Pályázatkezelési és Innovációmgmt. Igazgatóság </a:t>
            </a:r>
          </a:p>
        </p:txBody>
      </p:sp>
      <p:sp>
        <p:nvSpPr>
          <p:cNvPr id="37" name="Rectangle 36">
            <a:extLst>
              <a:ext uri="{FF2B5EF4-FFF2-40B4-BE49-F238E27FC236}">
                <a16:creationId xmlns:a16="http://schemas.microsoft.com/office/drawing/2014/main" id="{687AFFE5-B6B8-4488-A0F5-E7C3DB0609C8}"/>
              </a:ext>
            </a:extLst>
          </p:cNvPr>
          <p:cNvSpPr/>
          <p:nvPr/>
        </p:nvSpPr>
        <p:spPr>
          <a:xfrm>
            <a:off x="7539520" y="2223381"/>
            <a:ext cx="1169585" cy="536391"/>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Jogi és Közbeszerzési Igazgatóság </a:t>
            </a:r>
          </a:p>
        </p:txBody>
      </p:sp>
      <p:sp>
        <p:nvSpPr>
          <p:cNvPr id="38" name="Rectangle 37">
            <a:extLst>
              <a:ext uri="{FF2B5EF4-FFF2-40B4-BE49-F238E27FC236}">
                <a16:creationId xmlns:a16="http://schemas.microsoft.com/office/drawing/2014/main" id="{0E76DD63-DBFC-46EB-82E4-D6A46B0CAF0A}"/>
              </a:ext>
            </a:extLst>
          </p:cNvPr>
          <p:cNvSpPr/>
          <p:nvPr/>
        </p:nvSpPr>
        <p:spPr>
          <a:xfrm>
            <a:off x="6087652" y="2228993"/>
            <a:ext cx="1237421" cy="536391"/>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HR Igazgatóság </a:t>
            </a:r>
          </a:p>
        </p:txBody>
      </p:sp>
      <p:sp>
        <p:nvSpPr>
          <p:cNvPr id="39" name="Rectangle 38">
            <a:extLst>
              <a:ext uri="{FF2B5EF4-FFF2-40B4-BE49-F238E27FC236}">
                <a16:creationId xmlns:a16="http://schemas.microsoft.com/office/drawing/2014/main" id="{85B50FE8-4365-4A6E-91A6-4C6F0E9CB98F}"/>
              </a:ext>
            </a:extLst>
          </p:cNvPr>
          <p:cNvSpPr/>
          <p:nvPr/>
        </p:nvSpPr>
        <p:spPr>
          <a:xfrm>
            <a:off x="4662560" y="5177214"/>
            <a:ext cx="1251812" cy="323626"/>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dirty="0">
                <a:solidFill>
                  <a:srgbClr val="29BA74"/>
                </a:solidFill>
              </a:rPr>
              <a:t>Nemzetközi Projektek Osztály</a:t>
            </a:r>
          </a:p>
        </p:txBody>
      </p:sp>
      <p:sp>
        <p:nvSpPr>
          <p:cNvPr id="41" name="Rectangle 40">
            <a:extLst>
              <a:ext uri="{FF2B5EF4-FFF2-40B4-BE49-F238E27FC236}">
                <a16:creationId xmlns:a16="http://schemas.microsoft.com/office/drawing/2014/main" id="{31342599-5E75-4240-90B7-D2A927CC8B7F}"/>
              </a:ext>
            </a:extLst>
          </p:cNvPr>
          <p:cNvSpPr/>
          <p:nvPr/>
        </p:nvSpPr>
        <p:spPr>
          <a:xfrm>
            <a:off x="4879786" y="3598991"/>
            <a:ext cx="1071042" cy="428586"/>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dirty="0">
                <a:solidFill>
                  <a:srgbClr val="29BA74"/>
                </a:solidFill>
              </a:rPr>
              <a:t>Pályázat-adminisztrációs Osztály</a:t>
            </a:r>
            <a:endParaRPr lang="hu-HU" sz="700" i="1" dirty="0">
              <a:solidFill>
                <a:srgbClr val="29BA74"/>
              </a:solidFill>
            </a:endParaRPr>
          </a:p>
        </p:txBody>
      </p:sp>
      <p:sp>
        <p:nvSpPr>
          <p:cNvPr id="42" name="Rectangle 108">
            <a:extLst>
              <a:ext uri="{FF2B5EF4-FFF2-40B4-BE49-F238E27FC236}">
                <a16:creationId xmlns:a16="http://schemas.microsoft.com/office/drawing/2014/main" id="{92468E26-A342-43DB-87C1-97CC4868B63A}"/>
              </a:ext>
            </a:extLst>
          </p:cNvPr>
          <p:cNvSpPr/>
          <p:nvPr/>
        </p:nvSpPr>
        <p:spPr>
          <a:xfrm>
            <a:off x="4868134" y="4605045"/>
            <a:ext cx="1071042" cy="420896"/>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900" dirty="0">
                <a:solidFill>
                  <a:srgbClr val="29BA74"/>
                </a:solidFill>
              </a:rPr>
              <a:t>Pályázat-koordinációs Osztály</a:t>
            </a:r>
            <a:endParaRPr lang="hu-HU" sz="700" i="1" dirty="0">
              <a:solidFill>
                <a:srgbClr val="29BA74"/>
              </a:solidFill>
            </a:endParaRPr>
          </a:p>
        </p:txBody>
      </p:sp>
      <p:sp>
        <p:nvSpPr>
          <p:cNvPr id="43" name="Rectangle 42">
            <a:extLst>
              <a:ext uri="{FF2B5EF4-FFF2-40B4-BE49-F238E27FC236}">
                <a16:creationId xmlns:a16="http://schemas.microsoft.com/office/drawing/2014/main" id="{DAE9B7B0-8DF2-42BE-8271-159E40AA4F55}"/>
              </a:ext>
            </a:extLst>
          </p:cNvPr>
          <p:cNvSpPr/>
          <p:nvPr/>
        </p:nvSpPr>
        <p:spPr>
          <a:xfrm>
            <a:off x="7869560" y="2806855"/>
            <a:ext cx="1056955" cy="47457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fontAlgn="ctr"/>
            <a:r>
              <a:rPr lang="hu-HU" sz="900" dirty="0">
                <a:solidFill>
                  <a:srgbClr val="29BA74"/>
                </a:solidFill>
              </a:rPr>
              <a:t>Általános és Gazdasági Jogi Osztály</a:t>
            </a:r>
          </a:p>
        </p:txBody>
      </p:sp>
      <p:sp>
        <p:nvSpPr>
          <p:cNvPr id="44" name="Rectangle 43">
            <a:extLst>
              <a:ext uri="{FF2B5EF4-FFF2-40B4-BE49-F238E27FC236}">
                <a16:creationId xmlns:a16="http://schemas.microsoft.com/office/drawing/2014/main" id="{6C488067-17A1-4EF3-AD77-AA2A9CE8C189}"/>
              </a:ext>
            </a:extLst>
          </p:cNvPr>
          <p:cNvSpPr/>
          <p:nvPr/>
        </p:nvSpPr>
        <p:spPr>
          <a:xfrm>
            <a:off x="7876642" y="3346401"/>
            <a:ext cx="1051359" cy="565212"/>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dirty="0">
                <a:solidFill>
                  <a:srgbClr val="29BA74"/>
                </a:solidFill>
              </a:rPr>
              <a:t>Igazgatási, Adatvédelmi és Oktatási Jogi Osztály</a:t>
            </a:r>
          </a:p>
        </p:txBody>
      </p:sp>
      <p:sp>
        <p:nvSpPr>
          <p:cNvPr id="45" name="Rectangle 44">
            <a:extLst>
              <a:ext uri="{FF2B5EF4-FFF2-40B4-BE49-F238E27FC236}">
                <a16:creationId xmlns:a16="http://schemas.microsoft.com/office/drawing/2014/main" id="{8BF2F570-E14D-4D8A-9F15-0A5B65D6CE72}"/>
              </a:ext>
            </a:extLst>
          </p:cNvPr>
          <p:cNvSpPr/>
          <p:nvPr/>
        </p:nvSpPr>
        <p:spPr>
          <a:xfrm>
            <a:off x="7883667" y="3966978"/>
            <a:ext cx="1044335" cy="47457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900" dirty="0">
                <a:solidFill>
                  <a:srgbClr val="29BA74"/>
                </a:solidFill>
              </a:rPr>
              <a:t>Közbeszerzési és Beszerzési Főosztály</a:t>
            </a:r>
          </a:p>
        </p:txBody>
      </p:sp>
      <p:sp>
        <p:nvSpPr>
          <p:cNvPr id="46" name="Rectangle 45">
            <a:extLst>
              <a:ext uri="{FF2B5EF4-FFF2-40B4-BE49-F238E27FC236}">
                <a16:creationId xmlns:a16="http://schemas.microsoft.com/office/drawing/2014/main" id="{619D0DC6-1C6F-4BBA-B91D-C20083C606F8}"/>
              </a:ext>
            </a:extLst>
          </p:cNvPr>
          <p:cNvSpPr/>
          <p:nvPr/>
        </p:nvSpPr>
        <p:spPr>
          <a:xfrm>
            <a:off x="6224743" y="2868389"/>
            <a:ext cx="1100330" cy="323626"/>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900" dirty="0">
                <a:solidFill>
                  <a:srgbClr val="29BA74"/>
                </a:solidFill>
              </a:rPr>
              <a:t>HR Partnerek</a:t>
            </a:r>
          </a:p>
        </p:txBody>
      </p:sp>
      <p:sp>
        <p:nvSpPr>
          <p:cNvPr id="47" name="Rectangle 46">
            <a:extLst>
              <a:ext uri="{FF2B5EF4-FFF2-40B4-BE49-F238E27FC236}">
                <a16:creationId xmlns:a16="http://schemas.microsoft.com/office/drawing/2014/main" id="{21D5FAFB-BF94-4439-B8D8-C4BD19507731}"/>
              </a:ext>
            </a:extLst>
          </p:cNvPr>
          <p:cNvSpPr/>
          <p:nvPr/>
        </p:nvSpPr>
        <p:spPr>
          <a:xfrm>
            <a:off x="6435017" y="4191559"/>
            <a:ext cx="928793" cy="517393"/>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800" dirty="0">
                <a:solidFill>
                  <a:srgbClr val="29BA74"/>
                </a:solidFill>
              </a:rPr>
              <a:t>HR Stratégiai, Személyzetfejlesztési és Toborzási Osztály</a:t>
            </a:r>
          </a:p>
        </p:txBody>
      </p:sp>
      <p:sp>
        <p:nvSpPr>
          <p:cNvPr id="48" name="Rectangle 47">
            <a:extLst>
              <a:ext uri="{FF2B5EF4-FFF2-40B4-BE49-F238E27FC236}">
                <a16:creationId xmlns:a16="http://schemas.microsoft.com/office/drawing/2014/main" id="{DE78C482-9B30-40E8-AA6B-62D08A0AC3C2}"/>
              </a:ext>
            </a:extLst>
          </p:cNvPr>
          <p:cNvSpPr/>
          <p:nvPr/>
        </p:nvSpPr>
        <p:spPr>
          <a:xfrm>
            <a:off x="6435016" y="4763865"/>
            <a:ext cx="928794" cy="323156"/>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800" dirty="0">
                <a:solidFill>
                  <a:srgbClr val="29BA74"/>
                </a:solidFill>
              </a:rPr>
              <a:t>HR Adminisztrációs Osztály</a:t>
            </a:r>
          </a:p>
        </p:txBody>
      </p:sp>
      <p:sp>
        <p:nvSpPr>
          <p:cNvPr id="49" name="Rectangle 48">
            <a:extLst>
              <a:ext uri="{FF2B5EF4-FFF2-40B4-BE49-F238E27FC236}">
                <a16:creationId xmlns:a16="http://schemas.microsoft.com/office/drawing/2014/main" id="{AEE02914-E53C-44B1-8354-632F80731C95}"/>
              </a:ext>
            </a:extLst>
          </p:cNvPr>
          <p:cNvSpPr/>
          <p:nvPr/>
        </p:nvSpPr>
        <p:spPr>
          <a:xfrm>
            <a:off x="312487" y="2843227"/>
            <a:ext cx="852376" cy="347828"/>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b="1" dirty="0">
                <a:solidFill>
                  <a:srgbClr val="29BA74"/>
                </a:solidFill>
              </a:rPr>
              <a:t>Gazdálkodási Főosztály</a:t>
            </a:r>
          </a:p>
        </p:txBody>
      </p:sp>
      <p:cxnSp>
        <p:nvCxnSpPr>
          <p:cNvPr id="51" name="Connector: Elbow 50">
            <a:extLst>
              <a:ext uri="{FF2B5EF4-FFF2-40B4-BE49-F238E27FC236}">
                <a16:creationId xmlns:a16="http://schemas.microsoft.com/office/drawing/2014/main" id="{6CDADEFD-0108-44E3-9F1A-3F2E04BE9A2A}"/>
              </a:ext>
            </a:extLst>
          </p:cNvPr>
          <p:cNvCxnSpPr>
            <a:cxnSpLocks/>
            <a:stCxn id="30" idx="2"/>
            <a:endCxn id="67" idx="0"/>
          </p:cNvCxnSpPr>
          <p:nvPr/>
        </p:nvCxnSpPr>
        <p:spPr>
          <a:xfrm rot="5400000">
            <a:off x="959997" y="1435421"/>
            <a:ext cx="440810" cy="1133403"/>
          </a:xfrm>
          <a:prstGeom prst="bentConnector3">
            <a:avLst>
              <a:gd name="adj1" fmla="val 50000"/>
            </a:avLst>
          </a:prstGeom>
          <a:ln w="9525" cap="rnd" cmpd="sng" algn="ctr">
            <a:solidFill>
              <a:srgbClr val="29BA74"/>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B459FB9E-351D-43B4-92F2-3830B0A8C5BD}"/>
              </a:ext>
            </a:extLst>
          </p:cNvPr>
          <p:cNvSpPr/>
          <p:nvPr/>
        </p:nvSpPr>
        <p:spPr>
          <a:xfrm>
            <a:off x="9070209" y="2810532"/>
            <a:ext cx="1284166" cy="33607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dirty="0">
                <a:solidFill>
                  <a:srgbClr val="29BA74"/>
                </a:solidFill>
              </a:rPr>
              <a:t>Infrastruktúra Üzemeltetési Főosztály</a:t>
            </a:r>
          </a:p>
        </p:txBody>
      </p:sp>
      <p:sp>
        <p:nvSpPr>
          <p:cNvPr id="55" name="Rectangle 54">
            <a:extLst>
              <a:ext uri="{FF2B5EF4-FFF2-40B4-BE49-F238E27FC236}">
                <a16:creationId xmlns:a16="http://schemas.microsoft.com/office/drawing/2014/main" id="{B02FDB89-C8F6-4BDB-B31F-24D623A3CF7B}"/>
              </a:ext>
            </a:extLst>
          </p:cNvPr>
          <p:cNvSpPr/>
          <p:nvPr/>
        </p:nvSpPr>
        <p:spPr>
          <a:xfrm>
            <a:off x="2447724" y="2843785"/>
            <a:ext cx="841626" cy="323626"/>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b="1" dirty="0">
                <a:solidFill>
                  <a:srgbClr val="29BA74"/>
                </a:solidFill>
              </a:rPr>
              <a:t>Üzemeltetési Főosztály</a:t>
            </a:r>
          </a:p>
        </p:txBody>
      </p:sp>
      <p:sp>
        <p:nvSpPr>
          <p:cNvPr id="56" name="Rectangle 55">
            <a:extLst>
              <a:ext uri="{FF2B5EF4-FFF2-40B4-BE49-F238E27FC236}">
                <a16:creationId xmlns:a16="http://schemas.microsoft.com/office/drawing/2014/main" id="{CD2C8CB7-80A8-4973-B790-4D45A6361B6C}"/>
              </a:ext>
            </a:extLst>
          </p:cNvPr>
          <p:cNvSpPr/>
          <p:nvPr/>
        </p:nvSpPr>
        <p:spPr>
          <a:xfrm>
            <a:off x="2443635" y="4587749"/>
            <a:ext cx="852971" cy="336070"/>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900" b="1" dirty="0">
                <a:solidFill>
                  <a:srgbClr val="29BA74"/>
                </a:solidFill>
              </a:rPr>
              <a:t>Beruházási Főosztály</a:t>
            </a:r>
          </a:p>
        </p:txBody>
      </p:sp>
      <p:sp>
        <p:nvSpPr>
          <p:cNvPr id="57" name="Rectangle 56">
            <a:extLst>
              <a:ext uri="{FF2B5EF4-FFF2-40B4-BE49-F238E27FC236}">
                <a16:creationId xmlns:a16="http://schemas.microsoft.com/office/drawing/2014/main" id="{431E675D-1B8C-4795-81AF-4C60242C1F24}"/>
              </a:ext>
            </a:extLst>
          </p:cNvPr>
          <p:cNvSpPr/>
          <p:nvPr/>
        </p:nvSpPr>
        <p:spPr>
          <a:xfrm>
            <a:off x="2297889" y="2228033"/>
            <a:ext cx="991460" cy="548486"/>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Műszaki Igazgatóság</a:t>
            </a:r>
          </a:p>
        </p:txBody>
      </p:sp>
      <p:cxnSp>
        <p:nvCxnSpPr>
          <p:cNvPr id="65" name="Connector: Elbow 64">
            <a:extLst>
              <a:ext uri="{FF2B5EF4-FFF2-40B4-BE49-F238E27FC236}">
                <a16:creationId xmlns:a16="http://schemas.microsoft.com/office/drawing/2014/main" id="{187F45A8-845C-428F-B439-DD8086FD23F3}"/>
              </a:ext>
            </a:extLst>
          </p:cNvPr>
          <p:cNvCxnSpPr>
            <a:cxnSpLocks/>
            <a:stCxn id="36" idx="0"/>
          </p:cNvCxnSpPr>
          <p:nvPr/>
        </p:nvCxnSpPr>
        <p:spPr>
          <a:xfrm rot="5400000" flipH="1" flipV="1">
            <a:off x="6049010" y="1131404"/>
            <a:ext cx="233021" cy="1983076"/>
          </a:xfrm>
          <a:prstGeom prst="bentConnector2">
            <a:avLst/>
          </a:prstGeom>
          <a:ln w="9525" cap="rnd" cmpd="sng" algn="ctr">
            <a:solidFill>
              <a:srgbClr val="29BA74"/>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9DD76AC2-2C3E-4B2A-B590-15D09D760BED}"/>
              </a:ext>
            </a:extLst>
          </p:cNvPr>
          <p:cNvSpPr/>
          <p:nvPr/>
        </p:nvSpPr>
        <p:spPr>
          <a:xfrm>
            <a:off x="42724" y="2222527"/>
            <a:ext cx="1141952" cy="536391"/>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Gazdasági  Igazgatóság</a:t>
            </a:r>
          </a:p>
        </p:txBody>
      </p:sp>
      <p:cxnSp>
        <p:nvCxnSpPr>
          <p:cNvPr id="76" name="Connector: Elbow 75">
            <a:extLst>
              <a:ext uri="{FF2B5EF4-FFF2-40B4-BE49-F238E27FC236}">
                <a16:creationId xmlns:a16="http://schemas.microsoft.com/office/drawing/2014/main" id="{3B59B097-C1FC-4B59-A752-FC4DA4AEFD8A}"/>
              </a:ext>
            </a:extLst>
          </p:cNvPr>
          <p:cNvCxnSpPr>
            <a:cxnSpLocks/>
            <a:stCxn id="31" idx="2"/>
            <a:endCxn id="34" idx="0"/>
          </p:cNvCxnSpPr>
          <p:nvPr/>
        </p:nvCxnSpPr>
        <p:spPr>
          <a:xfrm rot="16200000" flipH="1">
            <a:off x="8372635" y="1150260"/>
            <a:ext cx="431797" cy="1694709"/>
          </a:xfrm>
          <a:prstGeom prst="bentConnector3">
            <a:avLst>
              <a:gd name="adj1" fmla="val 50000"/>
            </a:avLst>
          </a:prstGeom>
          <a:ln w="9525" cap="rnd" cmpd="sng" algn="ctr">
            <a:solidFill>
              <a:srgbClr val="29BA74"/>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C8AD21AF-26CD-49B3-8453-087E042DB182}"/>
              </a:ext>
            </a:extLst>
          </p:cNvPr>
          <p:cNvSpPr/>
          <p:nvPr/>
        </p:nvSpPr>
        <p:spPr>
          <a:xfrm>
            <a:off x="8114738" y="4494570"/>
            <a:ext cx="813265" cy="33607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900" dirty="0">
                <a:solidFill>
                  <a:srgbClr val="29BA74"/>
                </a:solidFill>
              </a:rPr>
              <a:t>Közbeszerzési Osztály</a:t>
            </a:r>
          </a:p>
        </p:txBody>
      </p:sp>
      <p:sp>
        <p:nvSpPr>
          <p:cNvPr id="82" name="Rectangle 81">
            <a:extLst>
              <a:ext uri="{FF2B5EF4-FFF2-40B4-BE49-F238E27FC236}">
                <a16:creationId xmlns:a16="http://schemas.microsoft.com/office/drawing/2014/main" id="{9D2BA7D0-992E-4517-84A4-D7C6DDB5AF51}"/>
              </a:ext>
            </a:extLst>
          </p:cNvPr>
          <p:cNvSpPr/>
          <p:nvPr/>
        </p:nvSpPr>
        <p:spPr>
          <a:xfrm>
            <a:off x="8121783" y="4890121"/>
            <a:ext cx="804731" cy="47457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900" dirty="0">
                <a:solidFill>
                  <a:srgbClr val="29BA74"/>
                </a:solidFill>
              </a:rPr>
              <a:t>Központi Beszerzési Osztály</a:t>
            </a:r>
          </a:p>
        </p:txBody>
      </p:sp>
      <p:cxnSp>
        <p:nvCxnSpPr>
          <p:cNvPr id="84" name="Connector: Elbow 83">
            <a:extLst>
              <a:ext uri="{FF2B5EF4-FFF2-40B4-BE49-F238E27FC236}">
                <a16:creationId xmlns:a16="http://schemas.microsoft.com/office/drawing/2014/main" id="{3C501A8E-13D2-42AF-9B14-3D2DDE435916}"/>
              </a:ext>
            </a:extLst>
          </p:cNvPr>
          <p:cNvCxnSpPr>
            <a:cxnSpLocks/>
            <a:stCxn id="82" idx="1"/>
          </p:cNvCxnSpPr>
          <p:nvPr/>
        </p:nvCxnSpPr>
        <p:spPr>
          <a:xfrm rot="10800000">
            <a:off x="8038061" y="4448010"/>
            <a:ext cx="83722" cy="679397"/>
          </a:xfrm>
          <a:prstGeom prst="bentConnector2">
            <a:avLst/>
          </a:prstGeom>
          <a:ln w="9525" cap="rnd">
            <a:solidFill>
              <a:srgbClr val="29BA74"/>
            </a:solidFill>
            <a:prstDash val="solid"/>
            <a:round/>
          </a:ln>
        </p:spPr>
        <p:style>
          <a:lnRef idx="1">
            <a:schemeClr val="accent1"/>
          </a:lnRef>
          <a:fillRef idx="0">
            <a:schemeClr val="accent1"/>
          </a:fillRef>
          <a:effectRef idx="0">
            <a:schemeClr val="accent1"/>
          </a:effectRef>
          <a:fontRef idx="minor">
            <a:schemeClr val="tx1"/>
          </a:fontRef>
        </p:style>
      </p:cxnSp>
      <p:grpSp>
        <p:nvGrpSpPr>
          <p:cNvPr id="93" name="Group 92">
            <a:extLst>
              <a:ext uri="{FF2B5EF4-FFF2-40B4-BE49-F238E27FC236}">
                <a16:creationId xmlns:a16="http://schemas.microsoft.com/office/drawing/2014/main" id="{E9B7B4CD-991F-4E0F-9C47-CDD9ED97B78D}"/>
              </a:ext>
            </a:extLst>
          </p:cNvPr>
          <p:cNvGrpSpPr/>
          <p:nvPr/>
        </p:nvGrpSpPr>
        <p:grpSpPr>
          <a:xfrm>
            <a:off x="4992140" y="1015092"/>
            <a:ext cx="1709286" cy="320378"/>
            <a:chOff x="88616" y="1332012"/>
            <a:chExt cx="1835713" cy="814558"/>
          </a:xfrm>
        </p:grpSpPr>
        <p:sp>
          <p:nvSpPr>
            <p:cNvPr id="94" name="Rectangle 93">
              <a:extLst>
                <a:ext uri="{FF2B5EF4-FFF2-40B4-BE49-F238E27FC236}">
                  <a16:creationId xmlns:a16="http://schemas.microsoft.com/office/drawing/2014/main" id="{D2CC3DDE-BFB4-4C63-94CC-3B7FF30F3E69}"/>
                </a:ext>
              </a:extLst>
            </p:cNvPr>
            <p:cNvSpPr/>
            <p:nvPr/>
          </p:nvSpPr>
          <p:spPr>
            <a:xfrm>
              <a:off x="88616" y="1332012"/>
              <a:ext cx="1760230" cy="779840"/>
            </a:xfrm>
            <a:prstGeom prst="rect">
              <a:avLst/>
            </a:prstGeom>
            <a:solidFill>
              <a:srgbClr val="D4DF3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white"/>
                </a:solidFill>
                <a:effectLst/>
                <a:uLnTx/>
                <a:uFillTx/>
                <a:latin typeface="Trebuchet MS"/>
                <a:ea typeface="+mn-ea"/>
                <a:cs typeface="+mn-cs"/>
              </a:endParaRPr>
            </a:p>
          </p:txBody>
        </p:sp>
        <p:sp>
          <p:nvSpPr>
            <p:cNvPr id="95" name="Rectangle 94">
              <a:extLst>
                <a:ext uri="{FF2B5EF4-FFF2-40B4-BE49-F238E27FC236}">
                  <a16:creationId xmlns:a16="http://schemas.microsoft.com/office/drawing/2014/main" id="{7685553B-D023-4AF9-BB16-04519D3B03C6}"/>
                </a:ext>
              </a:extLst>
            </p:cNvPr>
            <p:cNvSpPr/>
            <p:nvPr/>
          </p:nvSpPr>
          <p:spPr>
            <a:xfrm>
              <a:off x="164099" y="1366730"/>
              <a:ext cx="1760230" cy="779840"/>
            </a:xfrm>
            <a:prstGeom prst="rect">
              <a:avLst/>
            </a:prstGeom>
            <a:solidFill>
              <a:srgbClr val="29BA7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0" lang="hu-HU" sz="900" b="0" i="0" u="none" strike="noStrike" kern="0" cap="none" spc="0" normalizeH="0" baseline="0" noProof="0" dirty="0">
                  <a:ln>
                    <a:noFill/>
                  </a:ln>
                  <a:solidFill>
                    <a:prstClr val="white"/>
                  </a:solidFill>
                  <a:effectLst/>
                  <a:uLnTx/>
                  <a:uFillTx/>
                  <a:latin typeface="Trebuchet MS"/>
                  <a:ea typeface="+mn-ea"/>
                  <a:cs typeface="+mn-cs"/>
                </a:rPr>
                <a:t>Tudományos és </a:t>
              </a:r>
              <a:r>
                <a:rPr kumimoji="0" lang="hu-HU" sz="900" b="0" i="0" u="none" strike="noStrike" kern="0" cap="none" spc="0" normalizeH="0" baseline="0" noProof="0" dirty="0" err="1">
                  <a:ln>
                    <a:noFill/>
                  </a:ln>
                  <a:solidFill>
                    <a:prstClr val="white"/>
                  </a:solidFill>
                  <a:effectLst/>
                  <a:uLnTx/>
                  <a:uFillTx/>
                  <a:latin typeface="Trebuchet MS"/>
                  <a:ea typeface="+mn-ea"/>
                  <a:cs typeface="+mn-cs"/>
                </a:rPr>
                <a:t>Minőségbizt</a:t>
              </a:r>
              <a:r>
                <a:rPr kumimoji="0" lang="hu-HU" sz="900" b="0" i="0" u="none" strike="noStrike" kern="0" cap="none" spc="0" normalizeH="0" baseline="0" noProof="0" dirty="0">
                  <a:ln>
                    <a:noFill/>
                  </a:ln>
                  <a:solidFill>
                    <a:prstClr val="white"/>
                  </a:solidFill>
                  <a:effectLst/>
                  <a:uLnTx/>
                  <a:uFillTx/>
                  <a:latin typeface="Trebuchet MS"/>
                  <a:ea typeface="+mn-ea"/>
                  <a:cs typeface="+mn-cs"/>
                </a:rPr>
                <a:t>. Rektorhelyettes</a:t>
              </a:r>
              <a:endParaRPr kumimoji="0" lang="en-US" sz="900" b="0" i="0" u="none" strike="noStrike" kern="0" cap="none" spc="0" normalizeH="0" baseline="0" noProof="0" dirty="0">
                <a:ln>
                  <a:noFill/>
                </a:ln>
                <a:solidFill>
                  <a:prstClr val="white"/>
                </a:solidFill>
                <a:effectLst/>
                <a:uLnTx/>
                <a:uFillTx/>
                <a:latin typeface="Trebuchet MS"/>
                <a:ea typeface="+mn-ea"/>
                <a:cs typeface="+mn-cs"/>
              </a:endParaRPr>
            </a:p>
          </p:txBody>
        </p:sp>
      </p:grpSp>
      <p:sp>
        <p:nvSpPr>
          <p:cNvPr id="90" name="Rectangle 89">
            <a:extLst>
              <a:ext uri="{FF2B5EF4-FFF2-40B4-BE49-F238E27FC236}">
                <a16:creationId xmlns:a16="http://schemas.microsoft.com/office/drawing/2014/main" id="{293B853C-6D66-4AB6-BD98-3DC26D4D91F7}"/>
              </a:ext>
            </a:extLst>
          </p:cNvPr>
          <p:cNvSpPr/>
          <p:nvPr/>
        </p:nvSpPr>
        <p:spPr>
          <a:xfrm>
            <a:off x="9435887" y="3179529"/>
            <a:ext cx="918487" cy="47457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fontAlgn="ctr"/>
            <a:r>
              <a:rPr lang="hu-HU" sz="900" dirty="0">
                <a:solidFill>
                  <a:srgbClr val="29BA74"/>
                </a:solidFill>
              </a:rPr>
              <a:t>Hálózat Üzemeltetési Osztály</a:t>
            </a:r>
          </a:p>
        </p:txBody>
      </p:sp>
      <p:sp>
        <p:nvSpPr>
          <p:cNvPr id="96" name="Rectangle 95">
            <a:extLst>
              <a:ext uri="{FF2B5EF4-FFF2-40B4-BE49-F238E27FC236}">
                <a16:creationId xmlns:a16="http://schemas.microsoft.com/office/drawing/2014/main" id="{403F6F3D-472F-4B00-90E5-1FA7BA335E00}"/>
              </a:ext>
            </a:extLst>
          </p:cNvPr>
          <p:cNvSpPr/>
          <p:nvPr/>
        </p:nvSpPr>
        <p:spPr>
          <a:xfrm>
            <a:off x="9452349" y="3714491"/>
            <a:ext cx="902025" cy="47457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900" dirty="0">
                <a:solidFill>
                  <a:srgbClr val="29BA74"/>
                </a:solidFill>
              </a:rPr>
              <a:t>Szerver Üzemeltetési Osztály</a:t>
            </a:r>
          </a:p>
        </p:txBody>
      </p:sp>
      <p:sp>
        <p:nvSpPr>
          <p:cNvPr id="113" name="Rectangle 112">
            <a:extLst>
              <a:ext uri="{FF2B5EF4-FFF2-40B4-BE49-F238E27FC236}">
                <a16:creationId xmlns:a16="http://schemas.microsoft.com/office/drawing/2014/main" id="{EBECB5E6-22BC-4A77-964D-26ECB9DFD7F3}"/>
              </a:ext>
            </a:extLst>
          </p:cNvPr>
          <p:cNvSpPr/>
          <p:nvPr/>
        </p:nvSpPr>
        <p:spPr>
          <a:xfrm>
            <a:off x="9470051" y="4236042"/>
            <a:ext cx="884323" cy="613069"/>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lvl="0" fontAlgn="ctr"/>
            <a:r>
              <a:rPr lang="hu-HU" sz="900" dirty="0">
                <a:solidFill>
                  <a:srgbClr val="29BA74"/>
                </a:solidFill>
              </a:rPr>
              <a:t>Telekommunikáció Üzemeltetési Osztály</a:t>
            </a:r>
          </a:p>
        </p:txBody>
      </p:sp>
      <p:sp>
        <p:nvSpPr>
          <p:cNvPr id="98" name="Rectangle 97">
            <a:extLst>
              <a:ext uri="{FF2B5EF4-FFF2-40B4-BE49-F238E27FC236}">
                <a16:creationId xmlns:a16="http://schemas.microsoft.com/office/drawing/2014/main" id="{C7665569-1ED2-4058-8237-CC9610C357DE}"/>
              </a:ext>
            </a:extLst>
          </p:cNvPr>
          <p:cNvSpPr/>
          <p:nvPr/>
        </p:nvSpPr>
        <p:spPr>
          <a:xfrm>
            <a:off x="9069675" y="4926034"/>
            <a:ext cx="1284700" cy="33607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dirty="0">
                <a:solidFill>
                  <a:srgbClr val="29BA74"/>
                </a:solidFill>
              </a:rPr>
              <a:t>Helpdesk Osztály</a:t>
            </a:r>
          </a:p>
        </p:txBody>
      </p:sp>
      <p:sp>
        <p:nvSpPr>
          <p:cNvPr id="108" name="Rectangle 107">
            <a:extLst>
              <a:ext uri="{FF2B5EF4-FFF2-40B4-BE49-F238E27FC236}">
                <a16:creationId xmlns:a16="http://schemas.microsoft.com/office/drawing/2014/main" id="{81CDB0E9-16A6-4BF5-BF5E-768B0BF08F46}"/>
              </a:ext>
            </a:extLst>
          </p:cNvPr>
          <p:cNvSpPr/>
          <p:nvPr/>
        </p:nvSpPr>
        <p:spPr>
          <a:xfrm>
            <a:off x="9069675" y="5339027"/>
            <a:ext cx="1276943" cy="41134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dirty="0">
                <a:solidFill>
                  <a:srgbClr val="29BA74"/>
                </a:solidFill>
              </a:rPr>
              <a:t>Alkalmazástámogatás és Rendszerfejlesztési Osztály</a:t>
            </a:r>
          </a:p>
        </p:txBody>
      </p:sp>
      <p:sp>
        <p:nvSpPr>
          <p:cNvPr id="115" name="Rectangle 114">
            <a:extLst>
              <a:ext uri="{FF2B5EF4-FFF2-40B4-BE49-F238E27FC236}">
                <a16:creationId xmlns:a16="http://schemas.microsoft.com/office/drawing/2014/main" id="{3CE6563A-65B9-4D76-A8CD-0AABB98B68FF}"/>
              </a:ext>
            </a:extLst>
          </p:cNvPr>
          <p:cNvSpPr/>
          <p:nvPr/>
        </p:nvSpPr>
        <p:spPr>
          <a:xfrm>
            <a:off x="4705998" y="3199728"/>
            <a:ext cx="1251812" cy="323626"/>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dirty="0">
                <a:solidFill>
                  <a:srgbClr val="29BA74"/>
                </a:solidFill>
              </a:rPr>
              <a:t>Pályázatkezelési Főosztály</a:t>
            </a:r>
          </a:p>
        </p:txBody>
      </p:sp>
      <p:sp>
        <p:nvSpPr>
          <p:cNvPr id="3" name="Téglalap 2">
            <a:extLst>
              <a:ext uri="{FF2B5EF4-FFF2-40B4-BE49-F238E27FC236}">
                <a16:creationId xmlns:a16="http://schemas.microsoft.com/office/drawing/2014/main" id="{0B1ED3B6-1A47-47CA-8810-F94470F80EC8}"/>
              </a:ext>
            </a:extLst>
          </p:cNvPr>
          <p:cNvSpPr/>
          <p:nvPr/>
        </p:nvSpPr>
        <p:spPr>
          <a:xfrm>
            <a:off x="11894574" y="3787190"/>
            <a:ext cx="274261" cy="2844223"/>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hu-HU" sz="1200" dirty="0">
              <a:solidFill>
                <a:srgbClr val="FFFFFF"/>
              </a:solidFill>
            </a:endParaRPr>
          </a:p>
        </p:txBody>
      </p:sp>
      <p:cxnSp>
        <p:nvCxnSpPr>
          <p:cNvPr id="124" name="Connector: Elbow 75">
            <a:extLst>
              <a:ext uri="{FF2B5EF4-FFF2-40B4-BE49-F238E27FC236}">
                <a16:creationId xmlns:a16="http://schemas.microsoft.com/office/drawing/2014/main" id="{3B59B097-C1FC-4B59-A752-FC4DA4AEFD8A}"/>
              </a:ext>
            </a:extLst>
          </p:cNvPr>
          <p:cNvCxnSpPr>
            <a:cxnSpLocks/>
          </p:cNvCxnSpPr>
          <p:nvPr/>
        </p:nvCxnSpPr>
        <p:spPr>
          <a:xfrm>
            <a:off x="9430895" y="1997614"/>
            <a:ext cx="1604855" cy="230419"/>
          </a:xfrm>
          <a:prstGeom prst="bentConnector3">
            <a:avLst>
              <a:gd name="adj1" fmla="val 99157"/>
            </a:avLst>
          </a:prstGeom>
          <a:ln w="9525" cap="rnd" cmpd="sng" algn="ctr">
            <a:solidFill>
              <a:srgbClr val="29BA74"/>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5" name="Rectangle 48">
            <a:extLst>
              <a:ext uri="{FF2B5EF4-FFF2-40B4-BE49-F238E27FC236}">
                <a16:creationId xmlns:a16="http://schemas.microsoft.com/office/drawing/2014/main" id="{AEE02914-E53C-44B1-8354-632F80731C95}"/>
              </a:ext>
            </a:extLst>
          </p:cNvPr>
          <p:cNvSpPr/>
          <p:nvPr/>
        </p:nvSpPr>
        <p:spPr>
          <a:xfrm>
            <a:off x="303775" y="4307453"/>
            <a:ext cx="880901" cy="323626"/>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b="1" dirty="0">
                <a:solidFill>
                  <a:srgbClr val="29BA74"/>
                </a:solidFill>
              </a:rPr>
              <a:t>Bérszámfejtési Osztály</a:t>
            </a:r>
          </a:p>
        </p:txBody>
      </p:sp>
      <p:sp>
        <p:nvSpPr>
          <p:cNvPr id="143" name="Rectangle 54">
            <a:extLst>
              <a:ext uri="{FF2B5EF4-FFF2-40B4-BE49-F238E27FC236}">
                <a16:creationId xmlns:a16="http://schemas.microsoft.com/office/drawing/2014/main" id="{B02FDB89-C8F6-4BDB-B31F-24D623A3CF7B}"/>
              </a:ext>
            </a:extLst>
          </p:cNvPr>
          <p:cNvSpPr/>
          <p:nvPr/>
        </p:nvSpPr>
        <p:spPr>
          <a:xfrm>
            <a:off x="2443635" y="5705898"/>
            <a:ext cx="894152" cy="326669"/>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b="1" dirty="0">
                <a:solidFill>
                  <a:srgbClr val="29BA74"/>
                </a:solidFill>
              </a:rPr>
              <a:t>Energetikai Osztály</a:t>
            </a:r>
          </a:p>
        </p:txBody>
      </p:sp>
      <p:sp>
        <p:nvSpPr>
          <p:cNvPr id="91" name="Rectangle 108">
            <a:extLst>
              <a:ext uri="{FF2B5EF4-FFF2-40B4-BE49-F238E27FC236}">
                <a16:creationId xmlns:a16="http://schemas.microsoft.com/office/drawing/2014/main" id="{92468E26-A342-43DB-87C1-97CC4868B63A}"/>
              </a:ext>
            </a:extLst>
          </p:cNvPr>
          <p:cNvSpPr/>
          <p:nvPr/>
        </p:nvSpPr>
        <p:spPr>
          <a:xfrm>
            <a:off x="4868677" y="4108513"/>
            <a:ext cx="1071042" cy="420896"/>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900" dirty="0">
                <a:solidFill>
                  <a:srgbClr val="29BA74"/>
                </a:solidFill>
              </a:rPr>
              <a:t>Kiemelt Projektek Osztály</a:t>
            </a:r>
            <a:endParaRPr lang="hu-HU" sz="700" i="1" dirty="0">
              <a:solidFill>
                <a:srgbClr val="29BA74"/>
              </a:solidFill>
            </a:endParaRPr>
          </a:p>
        </p:txBody>
      </p:sp>
      <p:sp>
        <p:nvSpPr>
          <p:cNvPr id="103" name="Rectangle 45">
            <a:extLst>
              <a:ext uri="{FF2B5EF4-FFF2-40B4-BE49-F238E27FC236}">
                <a16:creationId xmlns:a16="http://schemas.microsoft.com/office/drawing/2014/main" id="{619D0DC6-1C6F-4BBA-B91D-C20083C606F8}"/>
              </a:ext>
            </a:extLst>
          </p:cNvPr>
          <p:cNvSpPr/>
          <p:nvPr/>
        </p:nvSpPr>
        <p:spPr>
          <a:xfrm>
            <a:off x="6252081" y="3293396"/>
            <a:ext cx="1071042" cy="360703"/>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900" dirty="0">
                <a:solidFill>
                  <a:srgbClr val="29BA74"/>
                </a:solidFill>
              </a:rPr>
              <a:t>HR </a:t>
            </a:r>
            <a:r>
              <a:rPr lang="hu-HU" sz="800" dirty="0">
                <a:solidFill>
                  <a:srgbClr val="29BA74"/>
                </a:solidFill>
              </a:rPr>
              <a:t>Kontrolling</a:t>
            </a:r>
            <a:r>
              <a:rPr lang="hu-HU" sz="900" dirty="0">
                <a:solidFill>
                  <a:srgbClr val="29BA74"/>
                </a:solidFill>
              </a:rPr>
              <a:t> Osztály</a:t>
            </a:r>
          </a:p>
        </p:txBody>
      </p:sp>
      <p:sp>
        <p:nvSpPr>
          <p:cNvPr id="101" name="Rectangle 56">
            <a:extLst>
              <a:ext uri="{FF2B5EF4-FFF2-40B4-BE49-F238E27FC236}">
                <a16:creationId xmlns:a16="http://schemas.microsoft.com/office/drawing/2014/main" id="{431E675D-1B8C-4795-81AF-4C60242C1F24}"/>
              </a:ext>
            </a:extLst>
          </p:cNvPr>
          <p:cNvSpPr/>
          <p:nvPr/>
        </p:nvSpPr>
        <p:spPr>
          <a:xfrm>
            <a:off x="1241212" y="2220686"/>
            <a:ext cx="930724" cy="563893"/>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Kontrolling Főosztály</a:t>
            </a:r>
          </a:p>
        </p:txBody>
      </p:sp>
      <p:cxnSp>
        <p:nvCxnSpPr>
          <p:cNvPr id="21" name="Egyenes összekötő 20"/>
          <p:cNvCxnSpPr/>
          <p:nvPr/>
        </p:nvCxnSpPr>
        <p:spPr>
          <a:xfrm>
            <a:off x="1559348" y="2015195"/>
            <a:ext cx="0" cy="213798"/>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18" name="Rectangle 33">
            <a:extLst>
              <a:ext uri="{FF2B5EF4-FFF2-40B4-BE49-F238E27FC236}">
                <a16:creationId xmlns:a16="http://schemas.microsoft.com/office/drawing/2014/main" id="{B1631C46-3B72-4CDF-8DC2-CED277CB73B3}"/>
              </a:ext>
            </a:extLst>
          </p:cNvPr>
          <p:cNvSpPr/>
          <p:nvPr/>
        </p:nvSpPr>
        <p:spPr>
          <a:xfrm>
            <a:off x="10535395" y="2222431"/>
            <a:ext cx="984346" cy="536388"/>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000" b="1" dirty="0">
                <a:solidFill>
                  <a:srgbClr val="FFFFFF"/>
                </a:solidFill>
                <a:latin typeface="Trebuchet MS"/>
              </a:rPr>
              <a:t>Egyetemi Kollégiumok Igazgatóság</a:t>
            </a:r>
          </a:p>
        </p:txBody>
      </p:sp>
      <p:cxnSp>
        <p:nvCxnSpPr>
          <p:cNvPr id="132" name="Szögletes összekötő 131"/>
          <p:cNvCxnSpPr>
            <a:endCxn id="42" idx="1"/>
          </p:cNvCxnSpPr>
          <p:nvPr/>
        </p:nvCxnSpPr>
        <p:spPr>
          <a:xfrm rot="16200000" flipH="1">
            <a:off x="4185649" y="4133007"/>
            <a:ext cx="1259161" cy="105809"/>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40" name="Egyenes összekötő 139"/>
          <p:cNvCxnSpPr>
            <a:stCxn id="91" idx="1"/>
          </p:cNvCxnSpPr>
          <p:nvPr/>
        </p:nvCxnSpPr>
        <p:spPr>
          <a:xfrm flipH="1">
            <a:off x="4762868" y="4318961"/>
            <a:ext cx="10580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42" name="Szögletes összekötő 141"/>
          <p:cNvCxnSpPr>
            <a:endCxn id="39" idx="1"/>
          </p:cNvCxnSpPr>
          <p:nvPr/>
        </p:nvCxnSpPr>
        <p:spPr>
          <a:xfrm rot="16200000" flipH="1">
            <a:off x="3368985" y="4045452"/>
            <a:ext cx="2532172" cy="5497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45" name="Egyenes összekötő 144"/>
          <p:cNvCxnSpPr>
            <a:stCxn id="115" idx="1"/>
          </p:cNvCxnSpPr>
          <p:nvPr/>
        </p:nvCxnSpPr>
        <p:spPr>
          <a:xfrm flipH="1">
            <a:off x="4604680" y="3361541"/>
            <a:ext cx="101318"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55" name="Egyenes összekötő 154"/>
          <p:cNvCxnSpPr>
            <a:stCxn id="46" idx="1"/>
          </p:cNvCxnSpPr>
          <p:nvPr/>
        </p:nvCxnSpPr>
        <p:spPr>
          <a:xfrm flipH="1" flipV="1">
            <a:off x="6102340" y="3029243"/>
            <a:ext cx="122403" cy="959"/>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58" name="Szögletes összekötő 157"/>
          <p:cNvCxnSpPr>
            <a:endCxn id="108" idx="1"/>
          </p:cNvCxnSpPr>
          <p:nvPr/>
        </p:nvCxnSpPr>
        <p:spPr>
          <a:xfrm rot="16200000" flipH="1">
            <a:off x="7628348" y="4103369"/>
            <a:ext cx="2787089" cy="95566"/>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0" name="Egyenes összekötő 159"/>
          <p:cNvCxnSpPr>
            <a:stCxn id="98" idx="1"/>
          </p:cNvCxnSpPr>
          <p:nvPr/>
        </p:nvCxnSpPr>
        <p:spPr>
          <a:xfrm flipH="1">
            <a:off x="8974108" y="5094069"/>
            <a:ext cx="95567"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2" name="Egyenes összekötő 161"/>
          <p:cNvCxnSpPr>
            <a:stCxn id="52" idx="1"/>
          </p:cNvCxnSpPr>
          <p:nvPr/>
        </p:nvCxnSpPr>
        <p:spPr>
          <a:xfrm flipH="1">
            <a:off x="8974109" y="2978567"/>
            <a:ext cx="961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8" name="Szögletes összekötő 167"/>
          <p:cNvCxnSpPr>
            <a:endCxn id="113" idx="1"/>
          </p:cNvCxnSpPr>
          <p:nvPr/>
        </p:nvCxnSpPr>
        <p:spPr>
          <a:xfrm rot="16200000" flipH="1">
            <a:off x="8618880" y="3691405"/>
            <a:ext cx="1395975" cy="30636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70" name="Egyenes összekötő 169"/>
          <p:cNvCxnSpPr>
            <a:stCxn id="96" idx="1"/>
          </p:cNvCxnSpPr>
          <p:nvPr/>
        </p:nvCxnSpPr>
        <p:spPr>
          <a:xfrm flipH="1">
            <a:off x="9164148" y="3951776"/>
            <a:ext cx="288201"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72" name="Egyenes összekötő 171"/>
          <p:cNvCxnSpPr>
            <a:stCxn id="90" idx="1"/>
          </p:cNvCxnSpPr>
          <p:nvPr/>
        </p:nvCxnSpPr>
        <p:spPr>
          <a:xfrm flipH="1">
            <a:off x="9163684" y="3416814"/>
            <a:ext cx="272203"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75" name="Szögletes összekötő 174"/>
          <p:cNvCxnSpPr>
            <a:endCxn id="45" idx="1"/>
          </p:cNvCxnSpPr>
          <p:nvPr/>
        </p:nvCxnSpPr>
        <p:spPr>
          <a:xfrm rot="16200000" flipH="1">
            <a:off x="7032394" y="3352990"/>
            <a:ext cx="1438880" cy="263666"/>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77" name="Egyenes összekötő 176"/>
          <p:cNvCxnSpPr>
            <a:stCxn id="44" idx="1"/>
          </p:cNvCxnSpPr>
          <p:nvPr/>
        </p:nvCxnSpPr>
        <p:spPr>
          <a:xfrm flipH="1">
            <a:off x="7609480" y="3629007"/>
            <a:ext cx="267162"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0" name="Egyenes összekötő 179"/>
          <p:cNvCxnSpPr>
            <a:stCxn id="43" idx="1"/>
          </p:cNvCxnSpPr>
          <p:nvPr/>
        </p:nvCxnSpPr>
        <p:spPr>
          <a:xfrm flipH="1">
            <a:off x="7620002" y="3044140"/>
            <a:ext cx="249558"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97" name="Rectangle 48">
            <a:extLst>
              <a:ext uri="{FF2B5EF4-FFF2-40B4-BE49-F238E27FC236}">
                <a16:creationId xmlns:a16="http://schemas.microsoft.com/office/drawing/2014/main" id="{AEE02914-E53C-44B1-8354-632F80731C95}"/>
              </a:ext>
            </a:extLst>
          </p:cNvPr>
          <p:cNvSpPr/>
          <p:nvPr/>
        </p:nvSpPr>
        <p:spPr>
          <a:xfrm>
            <a:off x="556949" y="3357801"/>
            <a:ext cx="606299" cy="389164"/>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b="1" dirty="0">
                <a:solidFill>
                  <a:srgbClr val="29BA74"/>
                </a:solidFill>
              </a:rPr>
              <a:t>Pénzügyi Osztály</a:t>
            </a:r>
          </a:p>
        </p:txBody>
      </p:sp>
      <p:sp>
        <p:nvSpPr>
          <p:cNvPr id="99" name="Rectangle 48">
            <a:extLst>
              <a:ext uri="{FF2B5EF4-FFF2-40B4-BE49-F238E27FC236}">
                <a16:creationId xmlns:a16="http://schemas.microsoft.com/office/drawing/2014/main" id="{AEE02914-E53C-44B1-8354-632F80731C95}"/>
              </a:ext>
            </a:extLst>
          </p:cNvPr>
          <p:cNvSpPr/>
          <p:nvPr/>
        </p:nvSpPr>
        <p:spPr>
          <a:xfrm>
            <a:off x="530806" y="3832994"/>
            <a:ext cx="653869" cy="389164"/>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b="1" dirty="0">
                <a:solidFill>
                  <a:srgbClr val="29BA74"/>
                </a:solidFill>
              </a:rPr>
              <a:t>Számviteli Osztály</a:t>
            </a:r>
          </a:p>
        </p:txBody>
      </p:sp>
      <p:sp>
        <p:nvSpPr>
          <p:cNvPr id="123" name="Rectangle 24">
            <a:extLst>
              <a:ext uri="{FF2B5EF4-FFF2-40B4-BE49-F238E27FC236}">
                <a16:creationId xmlns:a16="http://schemas.microsoft.com/office/drawing/2014/main" id="{FF9AEBC5-5A41-4A65-98DF-27BB98A52426}"/>
              </a:ext>
            </a:extLst>
          </p:cNvPr>
          <p:cNvSpPr/>
          <p:nvPr/>
        </p:nvSpPr>
        <p:spPr>
          <a:xfrm>
            <a:off x="2590620" y="3218879"/>
            <a:ext cx="698730" cy="267287"/>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600" dirty="0">
                <a:solidFill>
                  <a:srgbClr val="29BA74"/>
                </a:solidFill>
              </a:rPr>
              <a:t>Szakmai Irányító Osztály</a:t>
            </a:r>
          </a:p>
        </p:txBody>
      </p:sp>
      <p:sp>
        <p:nvSpPr>
          <p:cNvPr id="126" name="Rectangle 24">
            <a:extLst>
              <a:ext uri="{FF2B5EF4-FFF2-40B4-BE49-F238E27FC236}">
                <a16:creationId xmlns:a16="http://schemas.microsoft.com/office/drawing/2014/main" id="{FF9AEBC5-5A41-4A65-98DF-27BB98A52426}"/>
              </a:ext>
            </a:extLst>
          </p:cNvPr>
          <p:cNvSpPr/>
          <p:nvPr/>
        </p:nvSpPr>
        <p:spPr>
          <a:xfrm>
            <a:off x="2590619" y="3531211"/>
            <a:ext cx="697562" cy="312550"/>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600" dirty="0">
                <a:solidFill>
                  <a:srgbClr val="29BA74"/>
                </a:solidFill>
              </a:rPr>
              <a:t>Szakmai Támogató és Fejlesztő Osztály</a:t>
            </a:r>
          </a:p>
        </p:txBody>
      </p:sp>
      <p:sp>
        <p:nvSpPr>
          <p:cNvPr id="127" name="Rectangle 24">
            <a:extLst>
              <a:ext uri="{FF2B5EF4-FFF2-40B4-BE49-F238E27FC236}">
                <a16:creationId xmlns:a16="http://schemas.microsoft.com/office/drawing/2014/main" id="{FF9AEBC5-5A41-4A65-98DF-27BB98A52426}"/>
              </a:ext>
            </a:extLst>
          </p:cNvPr>
          <p:cNvSpPr/>
          <p:nvPr/>
        </p:nvSpPr>
        <p:spPr>
          <a:xfrm>
            <a:off x="2604915" y="4973770"/>
            <a:ext cx="691691" cy="323626"/>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600" dirty="0">
                <a:solidFill>
                  <a:srgbClr val="29BA74"/>
                </a:solidFill>
              </a:rPr>
              <a:t>Beruházás tervezési Osztály</a:t>
            </a:r>
          </a:p>
        </p:txBody>
      </p:sp>
      <p:sp>
        <p:nvSpPr>
          <p:cNvPr id="129" name="Rectangle 24">
            <a:extLst>
              <a:ext uri="{FF2B5EF4-FFF2-40B4-BE49-F238E27FC236}">
                <a16:creationId xmlns:a16="http://schemas.microsoft.com/office/drawing/2014/main" id="{FF9AEBC5-5A41-4A65-98DF-27BB98A52426}"/>
              </a:ext>
            </a:extLst>
          </p:cNvPr>
          <p:cNvSpPr/>
          <p:nvPr/>
        </p:nvSpPr>
        <p:spPr>
          <a:xfrm>
            <a:off x="2598843" y="5349654"/>
            <a:ext cx="698931" cy="323626"/>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600" dirty="0">
                <a:solidFill>
                  <a:srgbClr val="29BA74"/>
                </a:solidFill>
              </a:rPr>
              <a:t>Műszaki Előkészítési és Ellenőrzési Osztály</a:t>
            </a:r>
          </a:p>
        </p:txBody>
      </p:sp>
      <p:sp>
        <p:nvSpPr>
          <p:cNvPr id="109" name="Rectangle 54">
            <a:extLst>
              <a:ext uri="{FF2B5EF4-FFF2-40B4-BE49-F238E27FC236}">
                <a16:creationId xmlns:a16="http://schemas.microsoft.com/office/drawing/2014/main" id="{B02FDB89-C8F6-4BDB-B31F-24D623A3CF7B}"/>
              </a:ext>
            </a:extLst>
          </p:cNvPr>
          <p:cNvSpPr/>
          <p:nvPr/>
        </p:nvSpPr>
        <p:spPr>
          <a:xfrm>
            <a:off x="2449568" y="6242776"/>
            <a:ext cx="904988" cy="463408"/>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800" b="1" dirty="0">
                <a:solidFill>
                  <a:srgbClr val="29BA74"/>
                </a:solidFill>
              </a:rPr>
              <a:t>Campusokon lévő Camus Műszaki Osztályok</a:t>
            </a:r>
          </a:p>
        </p:txBody>
      </p:sp>
      <p:sp>
        <p:nvSpPr>
          <p:cNvPr id="111" name="Rectangle 114">
            <a:extLst>
              <a:ext uri="{FF2B5EF4-FFF2-40B4-BE49-F238E27FC236}">
                <a16:creationId xmlns:a16="http://schemas.microsoft.com/office/drawing/2014/main" id="{3CE6563A-65B9-4D76-A8CD-0AABB98B68FF}"/>
              </a:ext>
            </a:extLst>
          </p:cNvPr>
          <p:cNvSpPr/>
          <p:nvPr/>
        </p:nvSpPr>
        <p:spPr>
          <a:xfrm>
            <a:off x="4762325" y="2810153"/>
            <a:ext cx="1176851" cy="323626"/>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lvl="0" fontAlgn="ctr"/>
            <a:r>
              <a:rPr lang="hu-HU" sz="900" dirty="0">
                <a:solidFill>
                  <a:srgbClr val="29BA74"/>
                </a:solidFill>
              </a:rPr>
              <a:t>Innovációs Központ</a:t>
            </a:r>
          </a:p>
        </p:txBody>
      </p:sp>
      <p:cxnSp>
        <p:nvCxnSpPr>
          <p:cNvPr id="18" name="Szögletes összekötő 17"/>
          <p:cNvCxnSpPr>
            <a:stCxn id="31" idx="1"/>
            <a:endCxn id="111" idx="3"/>
          </p:cNvCxnSpPr>
          <p:nvPr/>
        </p:nvCxnSpPr>
        <p:spPr>
          <a:xfrm rot="10800000" flipV="1">
            <a:off x="5939176" y="1640084"/>
            <a:ext cx="702496" cy="1331881"/>
          </a:xfrm>
          <a:prstGeom prst="bentConnector3">
            <a:avLst>
              <a:gd name="adj1" fmla="val 87839"/>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30" name="Connector: Elbow 62">
            <a:extLst>
              <a:ext uri="{FF2B5EF4-FFF2-40B4-BE49-F238E27FC236}">
                <a16:creationId xmlns:a16="http://schemas.microsoft.com/office/drawing/2014/main" id="{2A9AEFEE-068C-DFB9-EBE0-275940C79CEE}"/>
              </a:ext>
            </a:extLst>
          </p:cNvPr>
          <p:cNvCxnSpPr>
            <a:cxnSpLocks/>
          </p:cNvCxnSpPr>
          <p:nvPr/>
        </p:nvCxnSpPr>
        <p:spPr>
          <a:xfrm rot="10800000" flipH="1">
            <a:off x="4744678" y="1252573"/>
            <a:ext cx="220927" cy="1732877"/>
          </a:xfrm>
          <a:prstGeom prst="bentConnector4">
            <a:avLst>
              <a:gd name="adj1" fmla="val -238732"/>
              <a:gd name="adj2" fmla="val 77535"/>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69" name="Szögletes összekötő 68"/>
          <p:cNvCxnSpPr>
            <a:stCxn id="36" idx="1"/>
          </p:cNvCxnSpPr>
          <p:nvPr/>
        </p:nvCxnSpPr>
        <p:spPr>
          <a:xfrm rot="10800000" flipV="1">
            <a:off x="4388856" y="2507647"/>
            <a:ext cx="122994" cy="477803"/>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sp>
        <p:nvSpPr>
          <p:cNvPr id="112" name="Rectangle 89">
            <a:extLst>
              <a:ext uri="{FF2B5EF4-FFF2-40B4-BE49-F238E27FC236}">
                <a16:creationId xmlns:a16="http://schemas.microsoft.com/office/drawing/2014/main" id="{293B853C-6D66-4AB6-BD98-3DC26D4D91F7}"/>
              </a:ext>
            </a:extLst>
          </p:cNvPr>
          <p:cNvSpPr/>
          <p:nvPr/>
        </p:nvSpPr>
        <p:spPr>
          <a:xfrm>
            <a:off x="10900100" y="2844595"/>
            <a:ext cx="702459" cy="382237"/>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fontAlgn="ctr"/>
            <a:r>
              <a:rPr lang="hu-HU" sz="700" dirty="0">
                <a:solidFill>
                  <a:srgbClr val="29BA74"/>
                </a:solidFill>
              </a:rPr>
              <a:t>Budai Campus Kollégiumi Osztály</a:t>
            </a:r>
          </a:p>
        </p:txBody>
      </p:sp>
      <p:sp>
        <p:nvSpPr>
          <p:cNvPr id="114" name="Rectangle 89">
            <a:extLst>
              <a:ext uri="{FF2B5EF4-FFF2-40B4-BE49-F238E27FC236}">
                <a16:creationId xmlns:a16="http://schemas.microsoft.com/office/drawing/2014/main" id="{293B853C-6D66-4AB6-BD98-3DC26D4D91F7}"/>
              </a:ext>
            </a:extLst>
          </p:cNvPr>
          <p:cNvSpPr/>
          <p:nvPr/>
        </p:nvSpPr>
        <p:spPr>
          <a:xfrm>
            <a:off x="10907928" y="5001679"/>
            <a:ext cx="691506" cy="489958"/>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fontAlgn="ctr"/>
            <a:r>
              <a:rPr lang="hu-HU" sz="700" dirty="0">
                <a:solidFill>
                  <a:srgbClr val="29BA74"/>
                </a:solidFill>
              </a:rPr>
              <a:t>Szent István Campus Kollégiumi Osztály</a:t>
            </a:r>
          </a:p>
        </p:txBody>
      </p:sp>
      <p:sp>
        <p:nvSpPr>
          <p:cNvPr id="117" name="Rectangle 89">
            <a:extLst>
              <a:ext uri="{FF2B5EF4-FFF2-40B4-BE49-F238E27FC236}">
                <a16:creationId xmlns:a16="http://schemas.microsoft.com/office/drawing/2014/main" id="{293B853C-6D66-4AB6-BD98-3DC26D4D91F7}"/>
              </a:ext>
            </a:extLst>
          </p:cNvPr>
          <p:cNvSpPr/>
          <p:nvPr/>
        </p:nvSpPr>
        <p:spPr>
          <a:xfrm>
            <a:off x="10894123" y="3308400"/>
            <a:ext cx="702460" cy="489958"/>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fontAlgn="ctr"/>
            <a:r>
              <a:rPr lang="hu-HU" sz="700" dirty="0">
                <a:solidFill>
                  <a:srgbClr val="29BA74"/>
                </a:solidFill>
              </a:rPr>
              <a:t>Georgikon Campus Kollégiumi Osztály</a:t>
            </a:r>
          </a:p>
        </p:txBody>
      </p:sp>
      <p:sp>
        <p:nvSpPr>
          <p:cNvPr id="119" name="Rectangle 89">
            <a:extLst>
              <a:ext uri="{FF2B5EF4-FFF2-40B4-BE49-F238E27FC236}">
                <a16:creationId xmlns:a16="http://schemas.microsoft.com/office/drawing/2014/main" id="{293B853C-6D66-4AB6-BD98-3DC26D4D91F7}"/>
              </a:ext>
            </a:extLst>
          </p:cNvPr>
          <p:cNvSpPr/>
          <p:nvPr/>
        </p:nvSpPr>
        <p:spPr>
          <a:xfrm>
            <a:off x="10922998" y="3886352"/>
            <a:ext cx="691506" cy="489958"/>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fontAlgn="ctr"/>
            <a:r>
              <a:rPr lang="hu-HU" sz="700" dirty="0">
                <a:solidFill>
                  <a:srgbClr val="29BA74"/>
                </a:solidFill>
              </a:rPr>
              <a:t>Kaposvári Campus Kollégiumi Osztály</a:t>
            </a:r>
          </a:p>
        </p:txBody>
      </p:sp>
      <p:sp>
        <p:nvSpPr>
          <p:cNvPr id="120" name="Rectangle 89">
            <a:extLst>
              <a:ext uri="{FF2B5EF4-FFF2-40B4-BE49-F238E27FC236}">
                <a16:creationId xmlns:a16="http://schemas.microsoft.com/office/drawing/2014/main" id="{293B853C-6D66-4AB6-BD98-3DC26D4D91F7}"/>
              </a:ext>
            </a:extLst>
          </p:cNvPr>
          <p:cNvSpPr/>
          <p:nvPr/>
        </p:nvSpPr>
        <p:spPr>
          <a:xfrm>
            <a:off x="10917336" y="4436076"/>
            <a:ext cx="691192" cy="489958"/>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fontAlgn="ctr"/>
            <a:r>
              <a:rPr lang="hu-HU" sz="700" dirty="0">
                <a:solidFill>
                  <a:srgbClr val="29BA74"/>
                </a:solidFill>
              </a:rPr>
              <a:t>Károly Róbert Campus Kollégiumi Osztály</a:t>
            </a:r>
          </a:p>
        </p:txBody>
      </p:sp>
      <p:cxnSp>
        <p:nvCxnSpPr>
          <p:cNvPr id="5" name="Szögletes összekötő 4"/>
          <p:cNvCxnSpPr/>
          <p:nvPr/>
        </p:nvCxnSpPr>
        <p:spPr>
          <a:xfrm rot="16200000" flipH="1">
            <a:off x="9532429" y="3891703"/>
            <a:ext cx="2499215" cy="221834"/>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3" name="Egyenes összekötő 12"/>
          <p:cNvCxnSpPr/>
          <p:nvPr/>
        </p:nvCxnSpPr>
        <p:spPr>
          <a:xfrm flipH="1">
            <a:off x="10671277" y="3035713"/>
            <a:ext cx="210881" cy="2093"/>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5" name="Egyenes összekötő 14"/>
          <p:cNvCxnSpPr/>
          <p:nvPr/>
        </p:nvCxnSpPr>
        <p:spPr>
          <a:xfrm flipH="1" flipV="1">
            <a:off x="10676962" y="3552383"/>
            <a:ext cx="211193" cy="99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3" name="Egyenes összekötő 62"/>
          <p:cNvCxnSpPr/>
          <p:nvPr/>
        </p:nvCxnSpPr>
        <p:spPr>
          <a:xfrm>
            <a:off x="10674523" y="4131331"/>
            <a:ext cx="222147" cy="242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5" name="Egyenes összekötő 74"/>
          <p:cNvCxnSpPr/>
          <p:nvPr/>
        </p:nvCxnSpPr>
        <p:spPr>
          <a:xfrm flipV="1">
            <a:off x="10676956" y="4681055"/>
            <a:ext cx="222461" cy="2221"/>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1" name="Szögletes összekötő 60"/>
          <p:cNvCxnSpPr>
            <a:endCxn id="125" idx="1"/>
          </p:cNvCxnSpPr>
          <p:nvPr/>
        </p:nvCxnSpPr>
        <p:spPr>
          <a:xfrm rot="16200000" flipH="1">
            <a:off x="-635432" y="3530058"/>
            <a:ext cx="1703885" cy="174530"/>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2" name="Szögletes összekötő 71"/>
          <p:cNvCxnSpPr>
            <a:endCxn id="99" idx="1"/>
          </p:cNvCxnSpPr>
          <p:nvPr/>
        </p:nvCxnSpPr>
        <p:spPr>
          <a:xfrm rot="16200000" flipH="1">
            <a:off x="37133" y="3533903"/>
            <a:ext cx="836522" cy="150823"/>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4" name="Egyenes összekötő 73"/>
          <p:cNvCxnSpPr>
            <a:stCxn id="97" idx="1"/>
          </p:cNvCxnSpPr>
          <p:nvPr/>
        </p:nvCxnSpPr>
        <p:spPr>
          <a:xfrm flipH="1">
            <a:off x="379982" y="3552383"/>
            <a:ext cx="176967"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33" name="Szögletes összekötő 132"/>
          <p:cNvCxnSpPr>
            <a:endCxn id="49" idx="1"/>
          </p:cNvCxnSpPr>
          <p:nvPr/>
        </p:nvCxnSpPr>
        <p:spPr>
          <a:xfrm rot="16200000" flipH="1">
            <a:off x="91099" y="2795753"/>
            <a:ext cx="259534" cy="183242"/>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41" name="Szögletes összekötő 140"/>
          <p:cNvCxnSpPr>
            <a:endCxn id="25" idx="1"/>
          </p:cNvCxnSpPr>
          <p:nvPr/>
        </p:nvCxnSpPr>
        <p:spPr>
          <a:xfrm rot="16200000" flipH="1">
            <a:off x="1182204" y="2904642"/>
            <a:ext cx="438152" cy="180551"/>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64" name="Rectangle 56">
            <a:extLst>
              <a:ext uri="{FF2B5EF4-FFF2-40B4-BE49-F238E27FC236}">
                <a16:creationId xmlns:a16="http://schemas.microsoft.com/office/drawing/2014/main" id="{431E675D-1B8C-4795-81AF-4C60242C1F24}"/>
              </a:ext>
            </a:extLst>
          </p:cNvPr>
          <p:cNvSpPr/>
          <p:nvPr/>
        </p:nvSpPr>
        <p:spPr>
          <a:xfrm>
            <a:off x="3348623" y="2242456"/>
            <a:ext cx="788327" cy="662178"/>
          </a:xfrm>
          <a:prstGeom prst="rect">
            <a:avLst/>
          </a:prstGeom>
          <a:solidFill>
            <a:srgbClr val="D4DF33"/>
          </a:solidFill>
          <a:ln w="10795" cap="flat" cmpd="sng" algn="ctr">
            <a:noFill/>
            <a:prstDash val="solid"/>
            <a:round/>
            <a:headEnd type="none" w="med" len="med"/>
            <a:tailEnd type="none" w="med" len="med"/>
          </a:ln>
          <a:effectLst/>
          <a:extLst>
            <a:ext uri="{91240B29-F687-4F45-9708-019B960494DF}">
              <a14:hiddenLine xmlns:a14="http://schemas.microsoft.com/office/drawing/2010/main" w="10795" cap="flat"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b="1" dirty="0">
                <a:solidFill>
                  <a:schemeClr val="bg1"/>
                </a:solidFill>
                <a:latin typeface="Trebuchet MS"/>
              </a:rPr>
              <a:t>Gazdasági Társaságok Tulajdonosi Felügyeleti Központja</a:t>
            </a:r>
          </a:p>
        </p:txBody>
      </p:sp>
      <p:cxnSp>
        <p:nvCxnSpPr>
          <p:cNvPr id="165" name="Szögletes összekötő 164"/>
          <p:cNvCxnSpPr>
            <a:endCxn id="164" idx="0"/>
          </p:cNvCxnSpPr>
          <p:nvPr/>
        </p:nvCxnSpPr>
        <p:spPr>
          <a:xfrm>
            <a:off x="2793619" y="2002122"/>
            <a:ext cx="949168" cy="240334"/>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1" name="Szögletes összekötő 190"/>
          <p:cNvCxnSpPr>
            <a:stCxn id="123" idx="3"/>
            <a:endCxn id="109" idx="3"/>
          </p:cNvCxnSpPr>
          <p:nvPr/>
        </p:nvCxnSpPr>
        <p:spPr>
          <a:xfrm>
            <a:off x="3289350" y="3352523"/>
            <a:ext cx="65206" cy="3121957"/>
          </a:xfrm>
          <a:prstGeom prst="bentConnector3">
            <a:avLst>
              <a:gd name="adj1" fmla="val 450581"/>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193" name="Egyenes összekötő 192"/>
          <p:cNvCxnSpPr/>
          <p:nvPr/>
        </p:nvCxnSpPr>
        <p:spPr>
          <a:xfrm>
            <a:off x="3848431" y="6405432"/>
            <a:ext cx="421419" cy="0"/>
          </a:xfrm>
          <a:prstGeom prst="line">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sp>
        <p:nvSpPr>
          <p:cNvPr id="194" name="ee4pFootnotes">
            <a:extLst>
              <a:ext uri="{FF2B5EF4-FFF2-40B4-BE49-F238E27FC236}">
                <a16:creationId xmlns:a16="http://schemas.microsoft.com/office/drawing/2014/main" id="{5B515672-32B7-4893-BD1A-DA12917EA096}"/>
              </a:ext>
            </a:extLst>
          </p:cNvPr>
          <p:cNvSpPr>
            <a:spLocks noChangeArrowheads="1"/>
          </p:cNvSpPr>
          <p:nvPr/>
        </p:nvSpPr>
        <p:spPr bwMode="auto">
          <a:xfrm>
            <a:off x="4412107" y="6386252"/>
            <a:ext cx="700436" cy="83100"/>
          </a:xfrm>
          <a:prstGeom prst="rect">
            <a:avLst/>
          </a:prstGeom>
          <a:noFill/>
          <a:ln w="9525" algn="ctr">
            <a:noFill/>
            <a:miter lim="800000"/>
            <a:headEnd type="none" w="lg" len="lg"/>
            <a:tailEnd type="none" w="lg" len="lg"/>
          </a:ln>
        </p:spPr>
        <p:txBody>
          <a:bodyPr vert="horz" wrap="square" lIns="0" tIns="0" rIns="0" bIns="0" anchor="b" anchorCtr="0">
            <a:spAutoFit/>
          </a:bodyPr>
          <a:lstStyle/>
          <a:p>
            <a:pPr>
              <a:lnSpc>
                <a:spcPct val="90000"/>
              </a:lnSpc>
            </a:pPr>
            <a:r>
              <a:rPr lang="hu-HU" sz="600" dirty="0">
                <a:solidFill>
                  <a:schemeClr val="bg1">
                    <a:lumMod val="50000"/>
                  </a:schemeClr>
                </a:solidFill>
                <a:latin typeface="Trebuchet MS" panose="020B0603020202020204" pitchFamily="34" charset="0"/>
                <a:cs typeface="Arial" pitchFamily="34" charset="0"/>
              </a:rPr>
              <a:t>Szakmai irányítás</a:t>
            </a:r>
            <a:endParaRPr lang="en-US" sz="600" dirty="0">
              <a:solidFill>
                <a:schemeClr val="bg1">
                  <a:lumMod val="50000"/>
                </a:schemeClr>
              </a:solidFill>
              <a:latin typeface="Trebuchet MS" panose="020B0603020202020204" pitchFamily="34" charset="0"/>
              <a:cs typeface="Arial" pitchFamily="34" charset="0"/>
            </a:endParaRPr>
          </a:p>
        </p:txBody>
      </p:sp>
      <p:cxnSp>
        <p:nvCxnSpPr>
          <p:cNvPr id="197" name="Szögletes összekötő 196"/>
          <p:cNvCxnSpPr>
            <a:endCxn id="41" idx="1"/>
          </p:cNvCxnSpPr>
          <p:nvPr/>
        </p:nvCxnSpPr>
        <p:spPr>
          <a:xfrm rot="16200000" flipH="1">
            <a:off x="4683764" y="3617262"/>
            <a:ext cx="274582" cy="117461"/>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1" name="Rectangle 44">
            <a:extLst>
              <a:ext uri="{FF2B5EF4-FFF2-40B4-BE49-F238E27FC236}">
                <a16:creationId xmlns:a16="http://schemas.microsoft.com/office/drawing/2014/main" id="{8BF2F570-E14D-4D8A-9F15-0A5B65D6CE72}"/>
              </a:ext>
            </a:extLst>
          </p:cNvPr>
          <p:cNvSpPr/>
          <p:nvPr/>
        </p:nvSpPr>
        <p:spPr>
          <a:xfrm>
            <a:off x="7883667" y="5470683"/>
            <a:ext cx="1033659" cy="474570"/>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spAutoFit/>
          </a:bodyPr>
          <a:lstStyle/>
          <a:p>
            <a:pPr fontAlgn="ctr"/>
            <a:r>
              <a:rPr lang="hu-HU" sz="900" dirty="0">
                <a:solidFill>
                  <a:srgbClr val="29BA74"/>
                </a:solidFill>
              </a:rPr>
              <a:t>Ingatlan Koordinációs Központ</a:t>
            </a:r>
          </a:p>
        </p:txBody>
      </p:sp>
      <p:cxnSp>
        <p:nvCxnSpPr>
          <p:cNvPr id="6" name="Szögletes összekötő 5"/>
          <p:cNvCxnSpPr>
            <a:endCxn id="131" idx="1"/>
          </p:cNvCxnSpPr>
          <p:nvPr/>
        </p:nvCxnSpPr>
        <p:spPr>
          <a:xfrm rot="16200000" flipH="1">
            <a:off x="6999980" y="4824281"/>
            <a:ext cx="1503706" cy="263668"/>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9" name="Szögletes összekötő 8"/>
          <p:cNvCxnSpPr>
            <a:endCxn id="26" idx="1"/>
          </p:cNvCxnSpPr>
          <p:nvPr/>
        </p:nvCxnSpPr>
        <p:spPr>
          <a:xfrm rot="16200000" flipH="1">
            <a:off x="1091017" y="3435745"/>
            <a:ext cx="619000" cy="17549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2" name="Rectangle 24">
            <a:extLst>
              <a:ext uri="{FF2B5EF4-FFF2-40B4-BE49-F238E27FC236}">
                <a16:creationId xmlns:a16="http://schemas.microsoft.com/office/drawing/2014/main" id="{FF9AEBC5-5A41-4A65-98DF-27BB98A52426}"/>
              </a:ext>
            </a:extLst>
          </p:cNvPr>
          <p:cNvSpPr/>
          <p:nvPr/>
        </p:nvSpPr>
        <p:spPr>
          <a:xfrm>
            <a:off x="2584938" y="3889469"/>
            <a:ext cx="711668" cy="323626"/>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600" dirty="0">
                <a:solidFill>
                  <a:srgbClr val="29BA74"/>
                </a:solidFill>
              </a:rPr>
              <a:t>Munka- Tűz- és Környezetvédelmi</a:t>
            </a:r>
            <a:r>
              <a:rPr lang="pt-BR" sz="600" dirty="0">
                <a:solidFill>
                  <a:srgbClr val="29BA74"/>
                </a:solidFill>
              </a:rPr>
              <a:t>Osztály</a:t>
            </a:r>
            <a:endParaRPr lang="hu-HU" sz="600" dirty="0">
              <a:solidFill>
                <a:srgbClr val="29BA74"/>
              </a:solidFill>
            </a:endParaRPr>
          </a:p>
        </p:txBody>
      </p:sp>
      <p:sp>
        <p:nvSpPr>
          <p:cNvPr id="128" name="Rectangle 24">
            <a:extLst>
              <a:ext uri="{FF2B5EF4-FFF2-40B4-BE49-F238E27FC236}">
                <a16:creationId xmlns:a16="http://schemas.microsoft.com/office/drawing/2014/main" id="{FF9AEBC5-5A41-4A65-98DF-27BB98A52426}"/>
              </a:ext>
            </a:extLst>
          </p:cNvPr>
          <p:cNvSpPr/>
          <p:nvPr/>
        </p:nvSpPr>
        <p:spPr>
          <a:xfrm>
            <a:off x="2598843" y="4250415"/>
            <a:ext cx="689963" cy="278792"/>
          </a:xfrm>
          <a:prstGeom prst="rect">
            <a:avLst/>
          </a:prstGeom>
          <a:no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600" dirty="0">
                <a:solidFill>
                  <a:srgbClr val="29BA74"/>
                </a:solidFill>
              </a:rPr>
              <a:t>Járműkezelési és Szolgáltatási Csoport</a:t>
            </a:r>
          </a:p>
        </p:txBody>
      </p:sp>
      <p:cxnSp>
        <p:nvCxnSpPr>
          <p:cNvPr id="22" name="Szögletes összekötő 21"/>
          <p:cNvCxnSpPr>
            <a:stCxn id="55" idx="1"/>
          </p:cNvCxnSpPr>
          <p:nvPr/>
        </p:nvCxnSpPr>
        <p:spPr>
          <a:xfrm rot="10800000">
            <a:off x="2360024" y="2782924"/>
            <a:ext cx="87701" cy="222674"/>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5" name="Szögletes összekötő 34"/>
          <p:cNvCxnSpPr>
            <a:stCxn id="56" idx="1"/>
          </p:cNvCxnSpPr>
          <p:nvPr/>
        </p:nvCxnSpPr>
        <p:spPr>
          <a:xfrm rot="10800000">
            <a:off x="2362815" y="2792318"/>
            <a:ext cx="80821" cy="196346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0" name="Szögletes összekötő 49"/>
          <p:cNvCxnSpPr>
            <a:stCxn id="143" idx="1"/>
          </p:cNvCxnSpPr>
          <p:nvPr/>
        </p:nvCxnSpPr>
        <p:spPr>
          <a:xfrm rot="10800000">
            <a:off x="2363269" y="2782925"/>
            <a:ext cx="80367" cy="3086309"/>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54" name="Szögletes összekötő 53"/>
          <p:cNvCxnSpPr>
            <a:stCxn id="123" idx="1"/>
          </p:cNvCxnSpPr>
          <p:nvPr/>
        </p:nvCxnSpPr>
        <p:spPr>
          <a:xfrm rot="10800000">
            <a:off x="2506986" y="3167411"/>
            <a:ext cx="83635" cy="185112"/>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0" name="Szögletes összekötő 59"/>
          <p:cNvCxnSpPr>
            <a:stCxn id="126" idx="1"/>
          </p:cNvCxnSpPr>
          <p:nvPr/>
        </p:nvCxnSpPr>
        <p:spPr>
          <a:xfrm rot="10800000">
            <a:off x="2503181" y="3181560"/>
            <a:ext cx="87438" cy="50592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4" name="Szögletes összekötő 63"/>
          <p:cNvCxnSpPr>
            <a:stCxn id="122" idx="1"/>
          </p:cNvCxnSpPr>
          <p:nvPr/>
        </p:nvCxnSpPr>
        <p:spPr>
          <a:xfrm rot="10800000">
            <a:off x="2503182" y="3179530"/>
            <a:ext cx="81757" cy="871753"/>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68" name="Szögletes összekötő 67"/>
          <p:cNvCxnSpPr>
            <a:stCxn id="128" idx="1"/>
          </p:cNvCxnSpPr>
          <p:nvPr/>
        </p:nvCxnSpPr>
        <p:spPr>
          <a:xfrm rot="10800000">
            <a:off x="2503003" y="3179529"/>
            <a:ext cx="95840" cy="1210282"/>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1" name="Szögletes összekötő 70"/>
          <p:cNvCxnSpPr>
            <a:stCxn id="127" idx="1"/>
          </p:cNvCxnSpPr>
          <p:nvPr/>
        </p:nvCxnSpPr>
        <p:spPr>
          <a:xfrm rot="10800000">
            <a:off x="2521997" y="4934675"/>
            <a:ext cx="82919" cy="200909"/>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7" name="Szögletes összekötő 76"/>
          <p:cNvCxnSpPr>
            <a:stCxn id="129" idx="1"/>
          </p:cNvCxnSpPr>
          <p:nvPr/>
        </p:nvCxnSpPr>
        <p:spPr>
          <a:xfrm rot="10800000">
            <a:off x="2524453" y="4937709"/>
            <a:ext cx="74390" cy="573758"/>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4" name="Rectangle 45">
            <a:extLst>
              <a:ext uri="{FF2B5EF4-FFF2-40B4-BE49-F238E27FC236}">
                <a16:creationId xmlns:a16="http://schemas.microsoft.com/office/drawing/2014/main" id="{619D0DC6-1C6F-4BBA-B91D-C20083C606F8}"/>
              </a:ext>
            </a:extLst>
          </p:cNvPr>
          <p:cNvSpPr/>
          <p:nvPr/>
        </p:nvSpPr>
        <p:spPr>
          <a:xfrm>
            <a:off x="6252081" y="3768506"/>
            <a:ext cx="1100330" cy="323626"/>
          </a:xfrm>
          <a:prstGeom prst="rect">
            <a:avLst/>
          </a:prstGeom>
          <a:solidFill>
            <a:srgbClr val="FFFFFF"/>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p>
            <a:pPr fontAlgn="ctr"/>
            <a:r>
              <a:rPr lang="hu-HU" sz="900" dirty="0">
                <a:solidFill>
                  <a:srgbClr val="29BA74"/>
                </a:solidFill>
              </a:rPr>
              <a:t>Személyügyi Főosztály</a:t>
            </a:r>
          </a:p>
        </p:txBody>
      </p:sp>
      <p:cxnSp>
        <p:nvCxnSpPr>
          <p:cNvPr id="11" name="Szögletes összekötő 10"/>
          <p:cNvCxnSpPr/>
          <p:nvPr/>
        </p:nvCxnSpPr>
        <p:spPr>
          <a:xfrm rot="16200000" flipH="1">
            <a:off x="5953101" y="4443527"/>
            <a:ext cx="833311" cy="130519"/>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4" name="Szögletes összekötő 13"/>
          <p:cNvCxnSpPr>
            <a:endCxn id="47" idx="1"/>
          </p:cNvCxnSpPr>
          <p:nvPr/>
        </p:nvCxnSpPr>
        <p:spPr>
          <a:xfrm rot="16200000" flipH="1">
            <a:off x="6199615" y="4214853"/>
            <a:ext cx="335867" cy="134938"/>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7" name="Szögletes összekötő 16"/>
          <p:cNvCxnSpPr>
            <a:endCxn id="103" idx="1"/>
          </p:cNvCxnSpPr>
          <p:nvPr/>
        </p:nvCxnSpPr>
        <p:spPr>
          <a:xfrm rot="16200000" flipH="1">
            <a:off x="5817389" y="3039056"/>
            <a:ext cx="713976" cy="155408"/>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 name="Szögletes összekötő 19"/>
          <p:cNvCxnSpPr>
            <a:endCxn id="134" idx="1"/>
          </p:cNvCxnSpPr>
          <p:nvPr/>
        </p:nvCxnSpPr>
        <p:spPr>
          <a:xfrm rot="16200000" flipH="1">
            <a:off x="5589103" y="3267341"/>
            <a:ext cx="1170548" cy="155408"/>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Tree>
    <p:custDataLst>
      <p:tags r:id="rId2"/>
    </p:custDataLst>
    <p:extLst>
      <p:ext uri="{BB962C8B-B14F-4D97-AF65-F5344CB8AC3E}">
        <p14:creationId xmlns:p14="http://schemas.microsoft.com/office/powerpoint/2010/main" val="1369509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1.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k0gDn1l7TlyrFhv1Bb7CDw"/>
</p:tagLst>
</file>

<file path=ppt/tags/tag14.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5.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BCG_MODE" val="Presentation"/>
  <p:tag name="BCG_DESIGN" val="Title only"/>
  <p:tag name="EE4P_LAYOUT_ID" val="K"/>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_hRwWlrkE7tYvS4dYDa1ww"/>
</p:tagLst>
</file>

<file path=ppt/tags/tag35.xml><?xml version="1.0" encoding="utf-8"?>
<p:tagLst xmlns:a="http://schemas.openxmlformats.org/drawingml/2006/main" xmlns:r="http://schemas.openxmlformats.org/officeDocument/2006/relationships" xmlns:p="http://schemas.openxmlformats.org/presentationml/2006/main">
  <p:tag name="BCG_MODE" val="Presentation"/>
  <p:tag name="BCG_DESIGN" val="Title only"/>
  <p:tag name="EE4P_LAYOUT_ID" val="K"/>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1ceRmrK6kHCE18BwE28a9Q"/>
</p:tagLst>
</file>

<file path=ppt/tags/tag38.xml><?xml version="1.0" encoding="utf-8"?>
<p:tagLst xmlns:a="http://schemas.openxmlformats.org/drawingml/2006/main" xmlns:r="http://schemas.openxmlformats.org/officeDocument/2006/relationships" xmlns:p="http://schemas.openxmlformats.org/presentationml/2006/main">
  <p:tag name="BCG_MODE" val="Presentation"/>
  <p:tag name="BCG_DESIGN" val="Title only"/>
  <p:tag name="EE4P_LAYOUT_ID" val="K"/>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9x1kX6iP3iqemfiItYQlPg"/>
</p:tagLst>
</file>

<file path=ppt/tags/tag5.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6.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2.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831</TotalTime>
  <Words>610</Words>
  <Application>Microsoft Office PowerPoint</Application>
  <PresentationFormat>Szélesvásznú</PresentationFormat>
  <Paragraphs>176</Paragraphs>
  <Slides>3</Slides>
  <Notes>3</Notes>
  <HiddenSlides>0</HiddenSlides>
  <MMClips>0</MMClips>
  <ScaleCrop>false</ScaleCrop>
  <HeadingPairs>
    <vt:vector size="10" baseType="variant">
      <vt:variant>
        <vt:lpstr>Használt betűtípusok</vt:lpstr>
      </vt:variant>
      <vt:variant>
        <vt:i4>2</vt:i4>
      </vt:variant>
      <vt:variant>
        <vt:lpstr>Téma</vt:lpstr>
      </vt:variant>
      <vt:variant>
        <vt:i4>1</vt:i4>
      </vt:variant>
      <vt:variant>
        <vt:lpstr>Beágyazott OLE kiszolgálók</vt:lpstr>
      </vt:variant>
      <vt:variant>
        <vt:i4>1</vt:i4>
      </vt:variant>
      <vt:variant>
        <vt:lpstr>Diacímek</vt:lpstr>
      </vt:variant>
      <vt:variant>
        <vt:i4>3</vt:i4>
      </vt:variant>
      <vt:variant>
        <vt:lpstr>Egyéni diasorok</vt:lpstr>
      </vt:variant>
      <vt:variant>
        <vt:i4>1</vt:i4>
      </vt:variant>
    </vt:vector>
  </HeadingPairs>
  <TitlesOfParts>
    <vt:vector size="8" baseType="lpstr">
      <vt:lpstr>Arial</vt:lpstr>
      <vt:lpstr>Trebuchet MS</vt:lpstr>
      <vt:lpstr>BCG Grid 16:9</vt:lpstr>
      <vt:lpstr>think-cell Slide</vt:lpstr>
      <vt:lpstr>A Magyar Agrár-és Élettudományi Egyetem organogramja (I/III)</vt:lpstr>
      <vt:lpstr>A Magyar Agrár-és Élettudományi Egyetem organogramja (II/III)</vt:lpstr>
      <vt:lpstr>A Magyar Agrár-és Élettudományi Egyetem organogramja (III/III)</vt:lpstr>
      <vt:lpstr>Format Guide Workshop</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Magyar Agrár- és Élettudományi Egyetem Organogramja</dc:title>
  <dc:subject/>
  <dc:creator>Javorka, Anna</dc:creator>
  <cp:keywords>organogram</cp:keywords>
  <dc:description/>
  <cp:lastModifiedBy>Dr. Baumstark Eszter</cp:lastModifiedBy>
  <cp:revision>425</cp:revision>
  <cp:lastPrinted>2022-03-04T09:10:09Z</cp:lastPrinted>
  <dcterms:created xsi:type="dcterms:W3CDTF">2020-10-15T10:58:35Z</dcterms:created>
  <dcterms:modified xsi:type="dcterms:W3CDTF">2024-05-09T12:16:13Z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ormat Name">
    <vt:lpwstr>Grid Format</vt:lpwstr>
  </property>
  <property fmtid="{D5CDD505-2E9C-101B-9397-08002B2CF9AE}" pid="3" name="NXPowerLiteLastOptimized">
    <vt:lpwstr>488649</vt:lpwstr>
  </property>
  <property fmtid="{D5CDD505-2E9C-101B-9397-08002B2CF9AE}" pid="4" name="NXPowerLiteSettings">
    <vt:lpwstr>87000AA0054001</vt:lpwstr>
  </property>
  <property fmtid="{D5CDD505-2E9C-101B-9397-08002B2CF9AE}" pid="5" name="NXPowerLiteVersion">
    <vt:lpwstr>D7.1.8</vt:lpwstr>
  </property>
  <property fmtid="{D5CDD505-2E9C-101B-9397-08002B2CF9AE}" pid="6" name="Template Name">
    <vt:lpwstr>16x9</vt:lpwstr>
  </property>
  <property fmtid="{D5CDD505-2E9C-101B-9397-08002B2CF9AE}" pid="7" name="MSIP_Label_b0d5c4f4-7a29-4385-b7a5-afbe2154ae6f_Enabled">
    <vt:lpwstr>true</vt:lpwstr>
  </property>
  <property fmtid="{D5CDD505-2E9C-101B-9397-08002B2CF9AE}" pid="8" name="MSIP_Label_b0d5c4f4-7a29-4385-b7a5-afbe2154ae6f_SetDate">
    <vt:lpwstr>2021-07-12T07:49:22Z</vt:lpwstr>
  </property>
  <property fmtid="{D5CDD505-2E9C-101B-9397-08002B2CF9AE}" pid="9" name="MSIP_Label_b0d5c4f4-7a29-4385-b7a5-afbe2154ae6f_Method">
    <vt:lpwstr>Standard</vt:lpwstr>
  </property>
  <property fmtid="{D5CDD505-2E9C-101B-9397-08002B2CF9AE}" pid="10" name="MSIP_Label_b0d5c4f4-7a29-4385-b7a5-afbe2154ae6f_Name">
    <vt:lpwstr>Confidential</vt:lpwstr>
  </property>
  <property fmtid="{D5CDD505-2E9C-101B-9397-08002B2CF9AE}" pid="11" name="MSIP_Label_b0d5c4f4-7a29-4385-b7a5-afbe2154ae6f_SiteId">
    <vt:lpwstr>2dfb2f0b-4d21-4268-9559-72926144c918</vt:lpwstr>
  </property>
  <property fmtid="{D5CDD505-2E9C-101B-9397-08002B2CF9AE}" pid="12" name="MSIP_Label_b0d5c4f4-7a29-4385-b7a5-afbe2154ae6f_ActionId">
    <vt:lpwstr>06b34f15-05fc-46c3-92a5-b575c8497785</vt:lpwstr>
  </property>
  <property fmtid="{D5CDD505-2E9C-101B-9397-08002B2CF9AE}" pid="13" name="MSIP_Label_b0d5c4f4-7a29-4385-b7a5-afbe2154ae6f_ContentBits">
    <vt:lpwstr>0</vt:lpwstr>
  </property>
  <property fmtid="{D5CDD505-2E9C-101B-9397-08002B2CF9AE}" pid="14" name="bcgClassification">
    <vt:lpwstr>bcgConfidential</vt:lpwstr>
  </property>
</Properties>
</file>